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3" r:id="rId2"/>
    <p:sldId id="324"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a:solidFill>
          <a:schemeClr val="bg1">
            <a:lumMod val="50000"/>
          </a:schemeClr>
        </a:solidFill>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a:solidFill>
          <a:srgbClr val="92D050"/>
        </a:solidFill>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a:gradFill flip="none" rotWithShape="0">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solidFill>
          <a:schemeClr val="bg1">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solidFill>
          <a:srgbClr val="92D050"/>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flip="none" rotWithShape="0">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6B833-0CAD-4CDA-909B-0CC4A1F2F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CC5DE9-E9FA-4E80-B3F3-48799C7BC0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75379B-D250-4DE8-8337-472AD54CDA5B}"/>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5" name="Footer Placeholder 4">
            <a:extLst>
              <a:ext uri="{FF2B5EF4-FFF2-40B4-BE49-F238E27FC236}">
                <a16:creationId xmlns:a16="http://schemas.microsoft.com/office/drawing/2014/main" id="{E93C7594-8F20-4FCB-8E66-7C88CF66D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E0680D-CFCD-466A-9BE3-77B0EFEFCA79}"/>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875568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2841-118F-4D04-A72B-9538667017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15E3D8-E000-4AB2-88A1-8188E026C8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06A51B-AC52-40CD-B601-C556BDC1779A}"/>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5" name="Footer Placeholder 4">
            <a:extLst>
              <a:ext uri="{FF2B5EF4-FFF2-40B4-BE49-F238E27FC236}">
                <a16:creationId xmlns:a16="http://schemas.microsoft.com/office/drawing/2014/main" id="{84C56812-77C4-4DE6-A8D9-236F6BFD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80C34-CC1F-4AB3-9421-B6FB9F5D54CE}"/>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339399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69BB19-53E2-46CF-A768-33A4A0C7A3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48A6E9-AEFD-40E5-8DBE-80A5948A9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D775A7-F873-4D5C-8722-56B9707A7C26}"/>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5" name="Footer Placeholder 4">
            <a:extLst>
              <a:ext uri="{FF2B5EF4-FFF2-40B4-BE49-F238E27FC236}">
                <a16:creationId xmlns:a16="http://schemas.microsoft.com/office/drawing/2014/main" id="{1A749065-ACA6-4872-8A3C-294B9EA7F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1350C-9884-45F0-AF0D-3C421520A68A}"/>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4134283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r Service 1">
    <p:spTree>
      <p:nvGrpSpPr>
        <p:cNvPr id="1" name=""/>
        <p:cNvGrpSpPr/>
        <p:nvPr/>
      </p:nvGrpSpPr>
      <p:grpSpPr>
        <a:xfrm>
          <a:off x="0" y="0"/>
          <a:ext cx="0" cy="0"/>
          <a:chOff x="0" y="0"/>
          <a:chExt cx="0" cy="0"/>
        </a:xfrm>
      </p:grpSpPr>
      <p:sp>
        <p:nvSpPr>
          <p:cNvPr id="2" name="Rectangle 1"/>
          <p:cNvSpPr/>
          <p:nvPr userDrawn="1"/>
        </p:nvSpPr>
        <p:spPr>
          <a:xfrm>
            <a:off x="11680723" y="-23450"/>
            <a:ext cx="344130" cy="4855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31256" y="173194"/>
            <a:ext cx="431790"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n-lt"/>
                <a:ea typeface="Montserrat" charset="0"/>
                <a:cs typeface="Montserrat" charset="0"/>
              </a:rPr>
              <a:pPr algn="ctr"/>
              <a:t>‹#›</a:t>
            </a:fld>
            <a:endParaRPr lang="en-US" sz="800" b="0" i="0" dirty="0">
              <a:solidFill>
                <a:srgbClr val="FEFEFE"/>
              </a:solidFill>
              <a:latin typeface="+mn-lt"/>
              <a:ea typeface="Montserrat" charset="0"/>
              <a:cs typeface="Montserrat" charset="0"/>
            </a:endParaRPr>
          </a:p>
        </p:txBody>
      </p:sp>
      <p:sp>
        <p:nvSpPr>
          <p:cNvPr id="13" name="Picture Placeholder 2"/>
          <p:cNvSpPr>
            <a:spLocks noGrp="1"/>
          </p:cNvSpPr>
          <p:nvPr>
            <p:ph type="pic" sz="quarter" idx="18"/>
          </p:nvPr>
        </p:nvSpPr>
        <p:spPr>
          <a:xfrm>
            <a:off x="-21705" y="-34724"/>
            <a:ext cx="7035963" cy="6892725"/>
          </a:xfrm>
          <a:custGeom>
            <a:avLst/>
            <a:gdLst>
              <a:gd name="connsiteX0" fmla="*/ 0 w 7037409"/>
              <a:gd name="connsiteY0" fmla="*/ 6858000 h 6858000"/>
              <a:gd name="connsiteX1" fmla="*/ 1714500 w 7037409"/>
              <a:gd name="connsiteY1" fmla="*/ 0 h 6858000"/>
              <a:gd name="connsiteX2" fmla="*/ 7037409 w 7037409"/>
              <a:gd name="connsiteY2" fmla="*/ 0 h 6858000"/>
              <a:gd name="connsiteX3" fmla="*/ 5322909 w 7037409"/>
              <a:gd name="connsiteY3" fmla="*/ 6858000 h 6858000"/>
              <a:gd name="connsiteX4" fmla="*/ 0 w 7037409"/>
              <a:gd name="connsiteY4" fmla="*/ 6858000 h 6858000"/>
              <a:gd name="connsiteX0" fmla="*/ 10128 w 7047537"/>
              <a:gd name="connsiteY0" fmla="*/ 6858000 h 6858000"/>
              <a:gd name="connsiteX1" fmla="*/ 0 w 7047537"/>
              <a:gd name="connsiteY1" fmla="*/ 0 h 6858000"/>
              <a:gd name="connsiteX2" fmla="*/ 7047537 w 7047537"/>
              <a:gd name="connsiteY2" fmla="*/ 0 h 6858000"/>
              <a:gd name="connsiteX3" fmla="*/ 5333037 w 7047537"/>
              <a:gd name="connsiteY3" fmla="*/ 6858000 h 6858000"/>
              <a:gd name="connsiteX4" fmla="*/ 10128 w 7047537"/>
              <a:gd name="connsiteY4" fmla="*/ 6858000 h 6858000"/>
              <a:gd name="connsiteX0" fmla="*/ 10128 w 7080814"/>
              <a:gd name="connsiteY0" fmla="*/ 6858000 h 6858000"/>
              <a:gd name="connsiteX1" fmla="*/ 0 w 7080814"/>
              <a:gd name="connsiteY1" fmla="*/ 0 h 6858000"/>
              <a:gd name="connsiteX2" fmla="*/ 7047537 w 7080814"/>
              <a:gd name="connsiteY2" fmla="*/ 0 h 6858000"/>
              <a:gd name="connsiteX3" fmla="*/ 7080814 w 7080814"/>
              <a:gd name="connsiteY3" fmla="*/ 6858000 h 6858000"/>
              <a:gd name="connsiteX4" fmla="*/ 10128 w 7080814"/>
              <a:gd name="connsiteY4" fmla="*/ 6858000 h 6858000"/>
              <a:gd name="connsiteX0" fmla="*/ 10128 w 7080814"/>
              <a:gd name="connsiteY0" fmla="*/ 6858000 h 6858000"/>
              <a:gd name="connsiteX1" fmla="*/ 0 w 7080814"/>
              <a:gd name="connsiteY1" fmla="*/ 0 h 6858000"/>
              <a:gd name="connsiteX2" fmla="*/ 3459385 w 7080814"/>
              <a:gd name="connsiteY2" fmla="*/ 11575 h 6858000"/>
              <a:gd name="connsiteX3" fmla="*/ 7080814 w 7080814"/>
              <a:gd name="connsiteY3" fmla="*/ 6858000 h 6858000"/>
              <a:gd name="connsiteX4" fmla="*/ 10128 w 7080814"/>
              <a:gd name="connsiteY4" fmla="*/ 6858000 h 6858000"/>
              <a:gd name="connsiteX0" fmla="*/ 10128 w 7069239"/>
              <a:gd name="connsiteY0" fmla="*/ 6858000 h 6858000"/>
              <a:gd name="connsiteX1" fmla="*/ 0 w 7069239"/>
              <a:gd name="connsiteY1" fmla="*/ 0 h 6858000"/>
              <a:gd name="connsiteX2" fmla="*/ 3459385 w 7069239"/>
              <a:gd name="connsiteY2" fmla="*/ 11575 h 6858000"/>
              <a:gd name="connsiteX3" fmla="*/ 7069239 w 7069239"/>
              <a:gd name="connsiteY3" fmla="*/ 6858000 h 6858000"/>
              <a:gd name="connsiteX4" fmla="*/ 10128 w 7069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9239" h="6858000">
                <a:moveTo>
                  <a:pt x="10128" y="6858000"/>
                </a:moveTo>
                <a:lnTo>
                  <a:pt x="0" y="0"/>
                </a:lnTo>
                <a:lnTo>
                  <a:pt x="3459385" y="11575"/>
                </a:lnTo>
                <a:lnTo>
                  <a:pt x="7069239" y="6858000"/>
                </a:lnTo>
                <a:lnTo>
                  <a:pt x="10128" y="6858000"/>
                </a:lnTo>
                <a:close/>
              </a:path>
            </a:pathLst>
          </a:cu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0980008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D950-AF05-48AE-9F7E-48B9F09F9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25E84-E5A5-4FCD-B266-4C251F9F2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0E8E-3EC0-4FF1-882A-165FC53CA287}"/>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5" name="Footer Placeholder 4">
            <a:extLst>
              <a:ext uri="{FF2B5EF4-FFF2-40B4-BE49-F238E27FC236}">
                <a16:creationId xmlns:a16="http://schemas.microsoft.com/office/drawing/2014/main" id="{370496B4-0E01-423E-A3EA-9AFD60620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FB8A0-0E39-4991-9CB1-161643E503C7}"/>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1740503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B694-A61E-46C1-84CB-3F3B151559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17A664-DFEB-4CCC-AFDC-C0984AA13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84DD30-2B9F-4F60-86EB-348A317C2F1A}"/>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5" name="Footer Placeholder 4">
            <a:extLst>
              <a:ext uri="{FF2B5EF4-FFF2-40B4-BE49-F238E27FC236}">
                <a16:creationId xmlns:a16="http://schemas.microsoft.com/office/drawing/2014/main" id="{DCEC60CE-0480-4CC5-8DAE-F062A5899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5E5E3-E9AB-4EF7-8294-B43421D12BA2}"/>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1570734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55FD-0B60-437A-ADB2-CA4B0B9DE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FC0284-A07B-42CD-AF24-CA3A8ED398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3F3453-7BAF-4C84-8D43-5233D718FF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708FE7-7C11-45C9-97BC-88432BB5A2C1}"/>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6" name="Footer Placeholder 5">
            <a:extLst>
              <a:ext uri="{FF2B5EF4-FFF2-40B4-BE49-F238E27FC236}">
                <a16:creationId xmlns:a16="http://schemas.microsoft.com/office/drawing/2014/main" id="{6162C3F4-FBBC-486C-8B6F-35578D1EC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FD03A8-7290-4AD9-A408-A3FB68B0E374}"/>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404427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F85A-77B1-4E46-AEBB-19B61FD91D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ADC216-4846-4FF1-ABF0-0763318F7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18A15E-9EB5-4F02-BC47-FE420AF109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EC15E1-AEF6-409D-9581-0AAD87DEC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E82CF1-9AA2-42BE-9AF6-F24EF8C6B7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1E42B9-2744-4702-B5C2-0984C2A2DB5A}"/>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8" name="Footer Placeholder 7">
            <a:extLst>
              <a:ext uri="{FF2B5EF4-FFF2-40B4-BE49-F238E27FC236}">
                <a16:creationId xmlns:a16="http://schemas.microsoft.com/office/drawing/2014/main" id="{66BA7C64-DA88-46E9-A5E1-E246C76EF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26B95F-3807-45D6-846C-A30FF6933A7E}"/>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190402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57DE-3341-42A6-9CB2-D5870C310D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05FCB1-DECE-4CF9-BD8E-FB46A5B0DA71}"/>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4" name="Footer Placeholder 3">
            <a:extLst>
              <a:ext uri="{FF2B5EF4-FFF2-40B4-BE49-F238E27FC236}">
                <a16:creationId xmlns:a16="http://schemas.microsoft.com/office/drawing/2014/main" id="{F59C1737-BFC9-42BB-832E-42DF033A00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4DB72A-EF02-43D7-AB3E-13BBC61EA9E3}"/>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3482001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21CAC-4A2E-4B38-AF83-45A8209F184A}"/>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3" name="Footer Placeholder 2">
            <a:extLst>
              <a:ext uri="{FF2B5EF4-FFF2-40B4-BE49-F238E27FC236}">
                <a16:creationId xmlns:a16="http://schemas.microsoft.com/office/drawing/2014/main" id="{53DFD9F7-6270-4BD8-B2AE-B0B529E3B9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08D7E6-8D92-4BC0-BC58-F796F002FEED}"/>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286264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4120-730F-475C-9B71-629A087C1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CFA7F6-5F33-4477-B8B9-A3F580455C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40D9A-EB14-4A17-B952-6D603158F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3BE8E9-8B8B-4F61-BB08-E6E4973E6A98}"/>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6" name="Footer Placeholder 5">
            <a:extLst>
              <a:ext uri="{FF2B5EF4-FFF2-40B4-BE49-F238E27FC236}">
                <a16:creationId xmlns:a16="http://schemas.microsoft.com/office/drawing/2014/main" id="{5AC406E8-6802-45BF-95C3-C8A32CF08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370BB-B80E-4075-AFF3-C7437B268DF4}"/>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138307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77D8-5DC8-479B-BFB1-C836DA71C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6D4C81-442A-4441-AAE8-C4981FFA79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344667-2E52-46D6-B344-AFF49BBEE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4B6CE2-B53D-49A0-91FC-63017FC08681}"/>
              </a:ext>
            </a:extLst>
          </p:cNvPr>
          <p:cNvSpPr>
            <a:spLocks noGrp="1"/>
          </p:cNvSpPr>
          <p:nvPr>
            <p:ph type="dt" sz="half" idx="10"/>
          </p:nvPr>
        </p:nvSpPr>
        <p:spPr/>
        <p:txBody>
          <a:bodyPr/>
          <a:lstStyle/>
          <a:p>
            <a:fld id="{18B2FE2C-0386-4FE0-9267-0139284AC3FB}" type="datetimeFigureOut">
              <a:rPr lang="en-US" smtClean="0"/>
              <a:t>11/12/2021</a:t>
            </a:fld>
            <a:endParaRPr lang="en-US"/>
          </a:p>
        </p:txBody>
      </p:sp>
      <p:sp>
        <p:nvSpPr>
          <p:cNvPr id="6" name="Footer Placeholder 5">
            <a:extLst>
              <a:ext uri="{FF2B5EF4-FFF2-40B4-BE49-F238E27FC236}">
                <a16:creationId xmlns:a16="http://schemas.microsoft.com/office/drawing/2014/main" id="{7AF45277-3111-4DB5-A27E-6DB9BF58D2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8FC15-26BB-417F-B7B5-DF888294C195}"/>
              </a:ext>
            </a:extLst>
          </p:cNvPr>
          <p:cNvSpPr>
            <a:spLocks noGrp="1"/>
          </p:cNvSpPr>
          <p:nvPr>
            <p:ph type="sldNum" sz="quarter" idx="12"/>
          </p:nvPr>
        </p:nvSpPr>
        <p:spPr/>
        <p:txBody>
          <a:bodyPr/>
          <a:lstStyle/>
          <a:p>
            <a:fld id="{33902BC8-23EB-4EF5-8F80-02C9E58638E7}" type="slidenum">
              <a:rPr lang="en-US" smtClean="0"/>
              <a:t>‹#›</a:t>
            </a:fld>
            <a:endParaRPr lang="en-US"/>
          </a:p>
        </p:txBody>
      </p:sp>
    </p:spTree>
    <p:extLst>
      <p:ext uri="{BB962C8B-B14F-4D97-AF65-F5344CB8AC3E}">
        <p14:creationId xmlns:p14="http://schemas.microsoft.com/office/powerpoint/2010/main" val="122690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925670-5EF4-4E5C-A541-C3E0FD78A5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7672E9-DCA6-447B-81BD-234BECA09E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8655B6-7478-4224-8216-5585E623F5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2FE2C-0386-4FE0-9267-0139284AC3FB}" type="datetimeFigureOut">
              <a:rPr lang="en-US" smtClean="0"/>
              <a:t>11/12/2021</a:t>
            </a:fld>
            <a:endParaRPr lang="en-US"/>
          </a:p>
        </p:txBody>
      </p:sp>
      <p:sp>
        <p:nvSpPr>
          <p:cNvPr id="5" name="Footer Placeholder 4">
            <a:extLst>
              <a:ext uri="{FF2B5EF4-FFF2-40B4-BE49-F238E27FC236}">
                <a16:creationId xmlns:a16="http://schemas.microsoft.com/office/drawing/2014/main" id="{16633280-81B9-4ADA-BBB8-5D5FF60E1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C5C15C-7C27-4B84-A55F-DE5094CC3B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02BC8-23EB-4EF5-8F80-02C9E58638E7}" type="slidenum">
              <a:rPr lang="en-US" smtClean="0"/>
              <a:t>‹#›</a:t>
            </a:fld>
            <a:endParaRPr lang="en-US"/>
          </a:p>
        </p:txBody>
      </p:sp>
    </p:spTree>
    <p:extLst>
      <p:ext uri="{BB962C8B-B14F-4D97-AF65-F5344CB8AC3E}">
        <p14:creationId xmlns:p14="http://schemas.microsoft.com/office/powerpoint/2010/main" val="657183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F55F5687-9712-40D2-B471-6811EF8D2BB8}"/>
              </a:ext>
            </a:extLst>
          </p:cNvPr>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l="55718" t="24047" r="1040" b="12391"/>
          <a:stretch/>
        </p:blipFill>
        <p:spPr>
          <a:xfrm>
            <a:off x="0" y="-17463"/>
            <a:ext cx="7035800" cy="6892926"/>
          </a:xfrm>
        </p:spPr>
      </p:pic>
      <p:sp>
        <p:nvSpPr>
          <p:cNvPr id="22" name="Freeform: Shape 21">
            <a:extLst>
              <a:ext uri="{FF2B5EF4-FFF2-40B4-BE49-F238E27FC236}">
                <a16:creationId xmlns:a16="http://schemas.microsoft.com/office/drawing/2014/main" id="{21579414-93EA-4A5E-8D85-94CBB126D6D2}"/>
              </a:ext>
            </a:extLst>
          </p:cNvPr>
          <p:cNvSpPr/>
          <p:nvPr/>
        </p:nvSpPr>
        <p:spPr>
          <a:xfrm flipH="1">
            <a:off x="-162" y="0"/>
            <a:ext cx="7035801" cy="6858000"/>
          </a:xfrm>
          <a:custGeom>
            <a:avLst/>
            <a:gdLst>
              <a:gd name="connsiteX0" fmla="*/ 7035962 w 7035962"/>
              <a:gd name="connsiteY0" fmla="*/ 0 h 6898341"/>
              <a:gd name="connsiteX1" fmla="*/ 3587551 w 7035962"/>
              <a:gd name="connsiteY1" fmla="*/ 0 h 6898341"/>
              <a:gd name="connsiteX2" fmla="*/ 0 w 7035962"/>
              <a:gd name="connsiteY2" fmla="*/ 6898341 h 6898341"/>
              <a:gd name="connsiteX3" fmla="*/ 7035962 w 7035962"/>
              <a:gd name="connsiteY3" fmla="*/ 6898341 h 6898341"/>
            </a:gdLst>
            <a:ahLst/>
            <a:cxnLst>
              <a:cxn ang="0">
                <a:pos x="connsiteX0" y="connsiteY0"/>
              </a:cxn>
              <a:cxn ang="0">
                <a:pos x="connsiteX1" y="connsiteY1"/>
              </a:cxn>
              <a:cxn ang="0">
                <a:pos x="connsiteX2" y="connsiteY2"/>
              </a:cxn>
              <a:cxn ang="0">
                <a:pos x="connsiteX3" y="connsiteY3"/>
              </a:cxn>
            </a:cxnLst>
            <a:rect l="l" t="t" r="r" b="b"/>
            <a:pathLst>
              <a:path w="7035962" h="6898341">
                <a:moveTo>
                  <a:pt x="7035962" y="0"/>
                </a:moveTo>
                <a:lnTo>
                  <a:pt x="3587551" y="0"/>
                </a:lnTo>
                <a:lnTo>
                  <a:pt x="0" y="6898341"/>
                </a:lnTo>
                <a:lnTo>
                  <a:pt x="7035962" y="6898341"/>
                </a:lnTo>
                <a:close/>
              </a:path>
            </a:pathLst>
          </a:custGeom>
          <a:solidFill>
            <a:schemeClr val="accent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5" name="Title 4"/>
          <p:cNvSpPr>
            <a:spLocks noGrp="1"/>
          </p:cNvSpPr>
          <p:nvPr>
            <p:ph type="title" idx="4294967295"/>
          </p:nvPr>
        </p:nvSpPr>
        <p:spPr>
          <a:xfrm>
            <a:off x="255197" y="2789618"/>
            <a:ext cx="4347882" cy="1523347"/>
          </a:xfrm>
        </p:spPr>
        <p:txBody>
          <a:bodyPr>
            <a:normAutofit/>
          </a:bodyPr>
          <a:lstStyle/>
          <a:p>
            <a:pPr algn="l">
              <a:lnSpc>
                <a:spcPct val="70000"/>
              </a:lnSpc>
            </a:pPr>
            <a:r>
              <a:rPr lang="en-US" sz="4000" dirty="0">
                <a:solidFill>
                  <a:schemeClr val="bg1"/>
                </a:solidFill>
                <a:latin typeface="Times New Roman" panose="02020603050405020304" pitchFamily="18" charset="0"/>
                <a:cs typeface="Times New Roman" panose="02020603050405020304" pitchFamily="18" charset="0"/>
              </a:rPr>
              <a:t>Customer Retention </a:t>
            </a:r>
            <a:r>
              <a:rPr lang="en-US" sz="4000" dirty="0">
                <a:solidFill>
                  <a:srgbClr val="FFFF00"/>
                </a:solidFill>
                <a:latin typeface="Times New Roman" panose="02020603050405020304" pitchFamily="18" charset="0"/>
                <a:cs typeface="Times New Roman" panose="02020603050405020304" pitchFamily="18" charset="0"/>
              </a:rPr>
              <a:t>Case Study</a:t>
            </a:r>
            <a:endParaRPr lang="en-US" sz="4000" spc="-300" dirty="0">
              <a:solidFill>
                <a:srgbClr val="FFFF00"/>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381740" y="4216893"/>
            <a:ext cx="4048217" cy="96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2" name="TextBox 1">
            <a:extLst>
              <a:ext uri="{FF2B5EF4-FFF2-40B4-BE49-F238E27FC236}">
                <a16:creationId xmlns:a16="http://schemas.microsoft.com/office/drawing/2014/main" id="{2ACE2F88-E52C-4640-BED1-207B7DF7958E}"/>
              </a:ext>
            </a:extLst>
          </p:cNvPr>
          <p:cNvSpPr txBox="1"/>
          <p:nvPr/>
        </p:nvSpPr>
        <p:spPr>
          <a:xfrm>
            <a:off x="381740" y="5969596"/>
            <a:ext cx="1839256" cy="923330"/>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Prepared by </a:t>
            </a:r>
            <a:r>
              <a:rPr lang="en-US" dirty="0">
                <a:solidFill>
                  <a:srgbClr val="FFFF00"/>
                </a:solidFill>
                <a:latin typeface="Times New Roman" panose="02020603050405020304" pitchFamily="18" charset="0"/>
                <a:cs typeface="Times New Roman" panose="02020603050405020304" pitchFamily="18" charset="0"/>
              </a:rPr>
              <a:t>Anubhav Saxena</a:t>
            </a:r>
          </a:p>
          <a:p>
            <a:endParaRPr lang="en-IN" dirty="0"/>
          </a:p>
        </p:txBody>
      </p:sp>
      <p:sp>
        <p:nvSpPr>
          <p:cNvPr id="3" name="TextBox 2">
            <a:extLst>
              <a:ext uri="{FF2B5EF4-FFF2-40B4-BE49-F238E27FC236}">
                <a16:creationId xmlns:a16="http://schemas.microsoft.com/office/drawing/2014/main" id="{9952764D-9444-489D-B0E8-A46EDA10E678}"/>
              </a:ext>
            </a:extLst>
          </p:cNvPr>
          <p:cNvSpPr txBox="1"/>
          <p:nvPr/>
        </p:nvSpPr>
        <p:spPr>
          <a:xfrm>
            <a:off x="6231479" y="1905506"/>
            <a:ext cx="5495277" cy="3046988"/>
          </a:xfrm>
          <a:prstGeom prst="rect">
            <a:avLst/>
          </a:prstGeom>
          <a:noFill/>
        </p:spPr>
        <p:txBody>
          <a:bodyPr wrap="square" rtlCol="0">
            <a:spAutoFit/>
          </a:bodyPr>
          <a:lstStyle/>
          <a:p>
            <a:r>
              <a:rPr lang="en-US" sz="2400" b="0" i="0" dirty="0">
                <a:solidFill>
                  <a:schemeClr val="accent2">
                    <a:lumMod val="50000"/>
                  </a:schemeClr>
                </a:solidFill>
                <a:effectLst/>
                <a:latin typeface="Times New Roman" panose="02020603050405020304" pitchFamily="18" charset="0"/>
                <a:cs typeface="Times New Roman" panose="02020603050405020304" pitchFamily="18" charset="0"/>
              </a:rPr>
              <a:t>Customer retention refers to the ability of a company or product to retain its customers over some specified period. High customer retention means customers of the product or business tend to return to, continue to buy or in some other way not defect to another product or business, or to non-use entirely.</a:t>
            </a:r>
            <a:endParaRPr lang="en-IN" sz="2400"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01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417B927C-CC2A-4CEA-82F8-A9211CD3E79C}"/>
              </a:ext>
            </a:extLst>
          </p:cNvPr>
          <p:cNvSpPr txBox="1">
            <a:spLocks/>
          </p:cNvSpPr>
          <p:nvPr/>
        </p:nvSpPr>
        <p:spPr>
          <a:xfrm>
            <a:off x="1067962" y="733641"/>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Exploratory Data Analysis (EDA)</a:t>
            </a:r>
          </a:p>
        </p:txBody>
      </p:sp>
      <p:graphicFrame>
        <p:nvGraphicFramePr>
          <p:cNvPr id="4" name="Table 2">
            <a:extLst>
              <a:ext uri="{FF2B5EF4-FFF2-40B4-BE49-F238E27FC236}">
                <a16:creationId xmlns:a16="http://schemas.microsoft.com/office/drawing/2014/main" id="{DD747F17-F799-4604-B68C-F67271A605C8}"/>
              </a:ext>
            </a:extLst>
          </p:cNvPr>
          <p:cNvGraphicFramePr>
            <a:graphicFrameLocks/>
          </p:cNvGraphicFramePr>
          <p:nvPr>
            <p:extLst>
              <p:ext uri="{D42A27DB-BD31-4B8C-83A1-F6EECF244321}">
                <p14:modId xmlns:p14="http://schemas.microsoft.com/office/powerpoint/2010/main" val="1864982570"/>
              </p:ext>
            </p:extLst>
          </p:nvPr>
        </p:nvGraphicFramePr>
        <p:xfrm>
          <a:off x="1130742" y="1902041"/>
          <a:ext cx="9750424" cy="338836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Requirements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a:txBody>
                  <a:tcPr>
                    <a:solidFill>
                      <a:schemeClr val="accent3">
                        <a:lumMod val="75000"/>
                      </a:schemeClr>
                    </a:solidFill>
                  </a:tcPr>
                </a:tc>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Tools  Used</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a:txBody>
                  <a:tcPr>
                    <a:solidFill>
                      <a:schemeClr val="accent3">
                        <a:lumMod val="75000"/>
                      </a:schemeClr>
                    </a:solidFill>
                  </a:tcPr>
                </a:tc>
                <a:extLst>
                  <a:ext uri="{0D108BD9-81ED-4DB2-BD59-A6C34878D82A}">
                    <a16:rowId xmlns:a16="http://schemas.microsoft.com/office/drawing/2014/main" val="1016013338"/>
                  </a:ext>
                </a:extLst>
              </a:tr>
              <a:tr h="370840">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Hardware</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a:txBody>
                  <a:tcPr>
                    <a:solidFill>
                      <a:schemeClr val="bg2">
                        <a:lumMod val="90000"/>
                      </a:schemeClr>
                    </a:solidFill>
                  </a:tcPr>
                </a:tc>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RAM: 8 GB</a:t>
                      </a:r>
                    </a:p>
                    <a:p>
                      <a:r>
                        <a:rPr lang="en-US" dirty="0">
                          <a:solidFill>
                            <a:schemeClr val="accent1">
                              <a:lumMod val="50000"/>
                            </a:schemeClr>
                          </a:solidFill>
                          <a:latin typeface="Times New Roman" panose="02020603050405020304" pitchFamily="18" charset="0"/>
                          <a:cs typeface="Times New Roman" panose="02020603050405020304" pitchFamily="18" charset="0"/>
                        </a:rPr>
                        <a:t>Processor : </a:t>
                      </a:r>
                      <a:r>
                        <a:rPr lang="pt-BR" dirty="0">
                          <a:solidFill>
                            <a:schemeClr val="accent1">
                              <a:lumMod val="50000"/>
                            </a:schemeClr>
                          </a:solidFill>
                          <a:latin typeface="Times New Roman" panose="02020603050405020304" pitchFamily="18" charset="0"/>
                          <a:cs typeface="Times New Roman" panose="02020603050405020304" pitchFamily="18" charset="0"/>
                        </a:rPr>
                        <a:t>Intel(R) Core(TM) i3-7100U CPU @ 2.40GHz   2.40 GHz</a:t>
                      </a:r>
                      <a:endParaRPr lang="en-US" dirty="0">
                        <a:solidFill>
                          <a:schemeClr val="accent1">
                            <a:lumMod val="50000"/>
                          </a:schemeClr>
                        </a:solidFill>
                        <a:latin typeface="Times New Roman" panose="02020603050405020304" pitchFamily="18" charset="0"/>
                        <a:cs typeface="Times New Roman" panose="02020603050405020304" pitchFamily="18" charset="0"/>
                      </a:endParaRPr>
                    </a:p>
                  </a:txBody>
                  <a:tcPr>
                    <a:solidFill>
                      <a:schemeClr val="bg2">
                        <a:lumMod val="90000"/>
                      </a:schemeClr>
                    </a:solidFill>
                  </a:tcPr>
                </a:tc>
                <a:extLst>
                  <a:ext uri="{0D108BD9-81ED-4DB2-BD59-A6C34878D82A}">
                    <a16:rowId xmlns:a16="http://schemas.microsoft.com/office/drawing/2014/main" val="4250927230"/>
                  </a:ext>
                </a:extLst>
              </a:tr>
              <a:tr h="370840">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Software</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a:txBody>
                  <a:tcPr>
                    <a:solidFill>
                      <a:schemeClr val="bg2">
                        <a:lumMod val="75000"/>
                      </a:schemeClr>
                    </a:solidFill>
                  </a:tcPr>
                </a:tc>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Programming language               : Python</a:t>
                      </a:r>
                    </a:p>
                    <a:p>
                      <a:r>
                        <a:rPr lang="en-IN" dirty="0">
                          <a:solidFill>
                            <a:schemeClr val="accent1">
                              <a:lumMod val="50000"/>
                            </a:schemeClr>
                          </a:solidFill>
                          <a:latin typeface="Times New Roman" panose="02020603050405020304" pitchFamily="18" charset="0"/>
                          <a:cs typeface="Times New Roman" panose="02020603050405020304" pitchFamily="18" charset="0"/>
                        </a:rPr>
                        <a:t>Distribution                                 : Anaconda Navigator</a:t>
                      </a:r>
                    </a:p>
                    <a:p>
                      <a:r>
                        <a:rPr lang="en-IN" dirty="0">
                          <a:solidFill>
                            <a:schemeClr val="accent1">
                              <a:lumMod val="50000"/>
                            </a:schemeClr>
                          </a:solidFill>
                          <a:latin typeface="Times New Roman" panose="02020603050405020304" pitchFamily="18" charset="0"/>
                          <a:cs typeface="Times New Roman" panose="02020603050405020304" pitchFamily="18" charset="0"/>
                        </a:rPr>
                        <a:t>Browser based language shell     : Jupyter Notebook</a:t>
                      </a:r>
                    </a:p>
                  </a:txBody>
                  <a:tcPr>
                    <a:solidFill>
                      <a:schemeClr val="bg2">
                        <a:lumMod val="75000"/>
                      </a:schemeClr>
                    </a:solidFill>
                  </a:tcPr>
                </a:tc>
                <a:extLst>
                  <a:ext uri="{0D108BD9-81ED-4DB2-BD59-A6C34878D82A}">
                    <a16:rowId xmlns:a16="http://schemas.microsoft.com/office/drawing/2014/main" val="3970892528"/>
                  </a:ext>
                </a:extLst>
              </a:tr>
              <a:tr h="370840">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Libraries/Packages</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a:txBody>
                  <a:tcPr>
                    <a:solidFill>
                      <a:schemeClr val="bg2">
                        <a:lumMod val="90000"/>
                      </a:schemeClr>
                    </a:solidFill>
                  </a:tcPr>
                </a:tc>
                <a:tc>
                  <a:txBody>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Pandas</a:t>
                      </a:r>
                    </a:p>
                    <a:p>
                      <a:r>
                        <a:rPr lang="en-US" dirty="0">
                          <a:solidFill>
                            <a:schemeClr val="accent1">
                              <a:lumMod val="50000"/>
                            </a:schemeClr>
                          </a:solidFill>
                          <a:latin typeface="Times New Roman" panose="02020603050405020304" pitchFamily="18" charset="0"/>
                          <a:cs typeface="Times New Roman" panose="02020603050405020304" pitchFamily="18" charset="0"/>
                        </a:rPr>
                        <a:t>NumPy</a:t>
                      </a:r>
                    </a:p>
                    <a:p>
                      <a:r>
                        <a:rPr lang="en-US" dirty="0">
                          <a:solidFill>
                            <a:schemeClr val="accent1">
                              <a:lumMod val="50000"/>
                            </a:schemeClr>
                          </a:solidFill>
                          <a:latin typeface="Times New Roman" panose="02020603050405020304" pitchFamily="18" charset="0"/>
                          <a:cs typeface="Times New Roman" panose="02020603050405020304" pitchFamily="18" charset="0"/>
                        </a:rPr>
                        <a:t>matplotlib</a:t>
                      </a:r>
                    </a:p>
                    <a:p>
                      <a:r>
                        <a:rPr lang="en-US" dirty="0">
                          <a:solidFill>
                            <a:schemeClr val="accent1">
                              <a:lumMod val="50000"/>
                            </a:schemeClr>
                          </a:solidFill>
                          <a:latin typeface="Times New Roman" panose="02020603050405020304" pitchFamily="18" charset="0"/>
                          <a:cs typeface="Times New Roman" panose="02020603050405020304" pitchFamily="18" charset="0"/>
                        </a:rPr>
                        <a:t>seaborn</a:t>
                      </a:r>
                    </a:p>
                    <a:p>
                      <a:r>
                        <a:rPr lang="en-IN" sz="1800" b="0" i="0" kern="1200" dirty="0">
                          <a:solidFill>
                            <a:schemeClr val="accent1">
                              <a:lumMod val="50000"/>
                            </a:schemeClr>
                          </a:solidFill>
                          <a:effectLst/>
                          <a:latin typeface="Times New Roman" panose="02020603050405020304" pitchFamily="18" charset="0"/>
                          <a:ea typeface="+mn-ea"/>
                          <a:cs typeface="Times New Roman" panose="02020603050405020304" pitchFamily="18" charset="0"/>
                        </a:rPr>
                        <a:t>scikit-learn</a:t>
                      </a:r>
                    </a:p>
                  </a:txBody>
                  <a:tcPr>
                    <a:solidFill>
                      <a:schemeClr val="bg2">
                        <a:lumMod val="90000"/>
                      </a:schemeClr>
                    </a:solidFill>
                  </a:tcPr>
                </a:tc>
                <a:extLst>
                  <a:ext uri="{0D108BD9-81ED-4DB2-BD59-A6C34878D82A}">
                    <a16:rowId xmlns:a16="http://schemas.microsoft.com/office/drawing/2014/main" val="3694411694"/>
                  </a:ext>
                </a:extLst>
              </a:tr>
            </a:tbl>
          </a:graphicData>
        </a:graphic>
      </p:graphicFrame>
    </p:spTree>
    <p:extLst>
      <p:ext uri="{BB962C8B-B14F-4D97-AF65-F5344CB8AC3E}">
        <p14:creationId xmlns:p14="http://schemas.microsoft.com/office/powerpoint/2010/main" val="3522968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29C32D-45A3-42F5-AA93-3BD0564D39B5}"/>
              </a:ext>
            </a:extLst>
          </p:cNvPr>
          <p:cNvSpPr txBox="1"/>
          <p:nvPr/>
        </p:nvSpPr>
        <p:spPr>
          <a:xfrm>
            <a:off x="6275387" y="889842"/>
            <a:ext cx="5105400" cy="5078313"/>
          </a:xfrm>
          <a:prstGeom prst="rect">
            <a:avLst/>
          </a:prstGeom>
          <a:noFill/>
        </p:spPr>
        <p:txBody>
          <a:bodyPr wrap="square">
            <a:spAutoFit/>
          </a:bodyPr>
          <a:lstStyle/>
          <a:p>
            <a:pPr marL="285750" indent="-285750">
              <a:buFont typeface="Wingdings" panose="05000000000000000000" pitchFamily="2" charset="2"/>
              <a:buChar char="§"/>
            </a:pPr>
            <a:r>
              <a:rPr lang="en-US" cap="none" dirty="0">
                <a:solidFill>
                  <a:schemeClr val="accent1">
                    <a:lumMod val="50000"/>
                  </a:schemeClr>
                </a:solidFill>
                <a:latin typeface="Cambria" panose="02040503050406030204" pitchFamily="18" charset="0"/>
                <a:ea typeface="Cambria" panose="02040503050406030204" pitchFamily="18" charset="0"/>
              </a:rPr>
              <a:t>First, I loaded the complete dataset into our Jupyter Notebook and renamed the columns after importing the appropriate libraries.</a:t>
            </a:r>
          </a:p>
          <a:p>
            <a:pPr marL="285750" indent="-285750">
              <a:buFont typeface="Wingdings" panose="05000000000000000000" pitchFamily="2" charset="2"/>
              <a:buChar char="§"/>
            </a:pPr>
            <a:endParaRPr lang="en-US" cap="none" dirty="0">
              <a:solidFill>
                <a:schemeClr val="accent1">
                  <a:lumMod val="50000"/>
                </a:schemeClr>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solidFill>
                  <a:schemeClr val="accent1">
                    <a:lumMod val="50000"/>
                  </a:schemeClr>
                </a:solidFill>
                <a:latin typeface="Cambria" panose="02040503050406030204" pitchFamily="18" charset="0"/>
                <a:ea typeface="Cambria" panose="02040503050406030204" pitchFamily="18" charset="0"/>
              </a:rPr>
              <a:t>Then I looked at the layout of our data and saw that we had 269 rows and 71 distinct columns.</a:t>
            </a:r>
          </a:p>
          <a:p>
            <a:pPr marL="285750" indent="-285750">
              <a:buFont typeface="Wingdings" panose="05000000000000000000" pitchFamily="2" charset="2"/>
              <a:buChar char="§"/>
            </a:pPr>
            <a:endParaRPr lang="en-US" cap="none" dirty="0">
              <a:solidFill>
                <a:schemeClr val="accent1">
                  <a:lumMod val="50000"/>
                </a:schemeClr>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solidFill>
                  <a:schemeClr val="accent1">
                    <a:lumMod val="50000"/>
                  </a:schemeClr>
                </a:solidFill>
                <a:latin typeface="Cambria" panose="02040503050406030204" pitchFamily="18" charset="0"/>
                <a:ea typeface="Cambria" panose="02040503050406030204" pitchFamily="18" charset="0"/>
              </a:rPr>
              <a:t>In our dataset, there are no null or missing values.</a:t>
            </a:r>
          </a:p>
          <a:p>
            <a:pPr marL="285750" indent="-285750">
              <a:buFont typeface="Wingdings" panose="05000000000000000000" pitchFamily="2" charset="2"/>
              <a:buChar char="§"/>
            </a:pPr>
            <a:endParaRPr lang="en-US" cap="none" dirty="0">
              <a:solidFill>
                <a:schemeClr val="accent1">
                  <a:lumMod val="50000"/>
                </a:schemeClr>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solidFill>
                  <a:schemeClr val="accent1">
                    <a:lumMod val="50000"/>
                  </a:schemeClr>
                </a:solidFill>
                <a:latin typeface="Cambria" panose="02040503050406030204" pitchFamily="18" charset="0"/>
                <a:ea typeface="Cambria" panose="02040503050406030204" pitchFamily="18" charset="0"/>
              </a:rPr>
              <a:t>In our dataset, there are 22% duplicate records; nevertheless, rather than eliminating them, I elected to keep them.</a:t>
            </a:r>
          </a:p>
          <a:p>
            <a:pPr marL="285750" indent="-285750">
              <a:buFont typeface="Wingdings" panose="05000000000000000000" pitchFamily="2" charset="2"/>
              <a:buChar char="§"/>
            </a:pPr>
            <a:endParaRPr lang="en-US" dirty="0">
              <a:solidFill>
                <a:schemeClr val="accent1">
                  <a:lumMod val="50000"/>
                </a:schemeClr>
              </a:solidFill>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solidFill>
                  <a:schemeClr val="accent1">
                    <a:lumMod val="50000"/>
                  </a:schemeClr>
                </a:solidFill>
                <a:latin typeface="Cambria" panose="02040503050406030204" pitchFamily="18" charset="0"/>
                <a:ea typeface="Cambria" panose="02040503050406030204" pitchFamily="18" charset="0"/>
              </a:rPr>
              <a:t>By looking at the data types, I discovered that all of the columns are of the 'object' data type, with the exception of the Pin Code column, which is of the 'integer' data type.</a:t>
            </a:r>
          </a:p>
        </p:txBody>
      </p:sp>
      <p:graphicFrame>
        <p:nvGraphicFramePr>
          <p:cNvPr id="5" name="Content Placeholder 2">
            <a:extLst>
              <a:ext uri="{FF2B5EF4-FFF2-40B4-BE49-F238E27FC236}">
                <a16:creationId xmlns:a16="http://schemas.microsoft.com/office/drawing/2014/main" id="{6185044B-D965-432A-98E6-655E5CDE3C17}"/>
              </a:ext>
            </a:extLst>
          </p:cNvPr>
          <p:cNvGraphicFramePr>
            <a:graphicFrameLocks noGrp="1"/>
          </p:cNvGraphicFramePr>
          <p:nvPr>
            <p:extLst>
              <p:ext uri="{D42A27DB-BD31-4B8C-83A1-F6EECF244321}">
                <p14:modId xmlns:p14="http://schemas.microsoft.com/office/powerpoint/2010/main" val="2986889852"/>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183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C4139D-1F03-4AFE-8759-A9B1FB67E3E2}"/>
              </a:ext>
            </a:extLst>
          </p:cNvPr>
          <p:cNvSpPr txBox="1">
            <a:spLocks/>
          </p:cNvSpPr>
          <p:nvPr/>
        </p:nvSpPr>
        <p:spPr>
          <a:xfrm>
            <a:off x="1218882" y="6350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Dataset Description</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0F5B3E57-C961-4095-AFF2-46B69DBF13A9}"/>
              </a:ext>
            </a:extLst>
          </p:cNvPr>
          <p:cNvSpPr txBox="1">
            <a:spLocks/>
          </p:cNvSpPr>
          <p:nvPr/>
        </p:nvSpPr>
        <p:spPr>
          <a:xfrm>
            <a:off x="1218883" y="1830033"/>
            <a:ext cx="4773956" cy="42672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The information was gathered from Indian internet shoppers. Our data collection includes consumer reviews and comments from Amazon, Flipkart, Snapdeal, Myntra, and Paytm, five of India's most popular online retailers.</a:t>
            </a:r>
          </a:p>
          <a:p>
            <a:pPr marL="0" indent="0">
              <a:buFont typeface="Arial" panose="020B0604020202020204" pitchFamily="34" charset="0"/>
              <a:buNone/>
            </a:pPr>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With the purpose to suggest, a questionnaire is created based on brand strength, brand empathy or dedication, total consumer happiness, and perceived value for money.</a:t>
            </a:r>
          </a:p>
          <a:p>
            <a:pPr marL="0" indent="0">
              <a:buFont typeface="Arial" panose="020B0604020202020204" pitchFamily="34" charset="0"/>
              <a:buNone/>
            </a:pPr>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The findings reveal the essential e-retail success elements for customer happiness and retention.</a:t>
            </a:r>
            <a:endParaRPr lang="en-US" sz="2000" dirty="0">
              <a:solidFill>
                <a:schemeClr val="accent1">
                  <a:lumMod val="50000"/>
                </a:schemeClr>
              </a:solidFill>
              <a:latin typeface="Times New Roman" panose="02020603050405020304" pitchFamily="18" charset="0"/>
              <a:ea typeface="+mj-lt"/>
              <a:cs typeface="Times New Roman" panose="02020603050405020304" pitchFamily="18" charset="0"/>
            </a:endParaRPr>
          </a:p>
        </p:txBody>
      </p:sp>
      <p:sp>
        <p:nvSpPr>
          <p:cNvPr id="5" name="Content Placeholder 3">
            <a:extLst>
              <a:ext uri="{FF2B5EF4-FFF2-40B4-BE49-F238E27FC236}">
                <a16:creationId xmlns:a16="http://schemas.microsoft.com/office/drawing/2014/main" id="{2E7B4974-0D93-4463-A4AA-ECE01BADCA88}"/>
              </a:ext>
            </a:extLst>
          </p:cNvPr>
          <p:cNvSpPr txBox="1">
            <a:spLocks/>
          </p:cNvSpPr>
          <p:nvPr/>
        </p:nvSpPr>
        <p:spPr>
          <a:xfrm>
            <a:off x="6533763" y="1803400"/>
            <a:ext cx="4773956"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accent1">
                    <a:lumMod val="50000"/>
                  </a:schemeClr>
                </a:solidFill>
                <a:latin typeface="Times New Roman" panose="02020603050405020304" pitchFamily="18" charset="0"/>
                <a:cs typeface="Times New Roman" panose="02020603050405020304" pitchFamily="18" charset="0"/>
              </a:rPr>
              <a:t>The top 5 Indian Online Retailers:</a:t>
            </a: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descr="Logo&#10;&#10;Description automatically generated">
            <a:extLst>
              <a:ext uri="{FF2B5EF4-FFF2-40B4-BE49-F238E27FC236}">
                <a16:creationId xmlns:a16="http://schemas.microsoft.com/office/drawing/2014/main" id="{530BFD16-522B-4AF5-839C-27CB167C1509}"/>
              </a:ext>
            </a:extLst>
          </p:cNvPr>
          <p:cNvPicPr>
            <a:picLocks noChangeAspect="1"/>
          </p:cNvPicPr>
          <p:nvPr/>
        </p:nvPicPr>
        <p:blipFill>
          <a:blip r:embed="rId2"/>
          <a:stretch>
            <a:fillRect/>
          </a:stretch>
        </p:blipFill>
        <p:spPr>
          <a:xfrm>
            <a:off x="6668392" y="2545592"/>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FCD6B070-44AA-45EF-AA7E-EA1877C5E16E}"/>
              </a:ext>
            </a:extLst>
          </p:cNvPr>
          <p:cNvPicPr>
            <a:picLocks noChangeAspect="1"/>
          </p:cNvPicPr>
          <p:nvPr/>
        </p:nvPicPr>
        <p:blipFill>
          <a:blip r:embed="rId3"/>
          <a:stretch>
            <a:fillRect/>
          </a:stretch>
        </p:blipFill>
        <p:spPr>
          <a:xfrm>
            <a:off x="9086381" y="2530100"/>
            <a:ext cx="1723467" cy="937933"/>
          </a:xfrm>
          <a:prstGeom prst="rect">
            <a:avLst/>
          </a:prstGeom>
        </p:spPr>
      </p:pic>
      <p:pic>
        <p:nvPicPr>
          <p:cNvPr id="8" name="Picture 7">
            <a:extLst>
              <a:ext uri="{FF2B5EF4-FFF2-40B4-BE49-F238E27FC236}">
                <a16:creationId xmlns:a16="http://schemas.microsoft.com/office/drawing/2014/main" id="{112BDE52-5D60-4983-99CE-A5DE0ECB22E6}"/>
              </a:ext>
            </a:extLst>
          </p:cNvPr>
          <p:cNvPicPr>
            <a:picLocks noChangeAspect="1"/>
          </p:cNvPicPr>
          <p:nvPr/>
        </p:nvPicPr>
        <p:blipFill>
          <a:blip r:embed="rId4"/>
          <a:stretch>
            <a:fillRect/>
          </a:stretch>
        </p:blipFill>
        <p:spPr>
          <a:xfrm>
            <a:off x="6545997" y="3782388"/>
            <a:ext cx="1947564" cy="703887"/>
          </a:xfrm>
          <a:prstGeom prst="rect">
            <a:avLst/>
          </a:prstGeom>
        </p:spPr>
      </p:pic>
      <p:pic>
        <p:nvPicPr>
          <p:cNvPr id="9" name="Picture 8" descr="Logo&#10;&#10;Description automatically generated">
            <a:extLst>
              <a:ext uri="{FF2B5EF4-FFF2-40B4-BE49-F238E27FC236}">
                <a16:creationId xmlns:a16="http://schemas.microsoft.com/office/drawing/2014/main" id="{3D465D09-72E0-42A7-9B85-EC7589D75506}"/>
              </a:ext>
            </a:extLst>
          </p:cNvPr>
          <p:cNvPicPr>
            <a:picLocks noChangeAspect="1"/>
          </p:cNvPicPr>
          <p:nvPr/>
        </p:nvPicPr>
        <p:blipFill>
          <a:blip r:embed="rId5"/>
          <a:stretch>
            <a:fillRect/>
          </a:stretch>
        </p:blipFill>
        <p:spPr>
          <a:xfrm>
            <a:off x="9086381" y="3577602"/>
            <a:ext cx="1627319" cy="908674"/>
          </a:xfrm>
          <a:prstGeom prst="rect">
            <a:avLst/>
          </a:prstGeom>
        </p:spPr>
      </p:pic>
      <p:pic>
        <p:nvPicPr>
          <p:cNvPr id="10" name="Picture 9">
            <a:extLst>
              <a:ext uri="{FF2B5EF4-FFF2-40B4-BE49-F238E27FC236}">
                <a16:creationId xmlns:a16="http://schemas.microsoft.com/office/drawing/2014/main" id="{EBB9FF22-6CE5-497D-A4D5-5D7F0472A1DD}"/>
              </a:ext>
            </a:extLst>
          </p:cNvPr>
          <p:cNvPicPr>
            <a:picLocks noChangeAspect="1"/>
          </p:cNvPicPr>
          <p:nvPr/>
        </p:nvPicPr>
        <p:blipFill>
          <a:blip r:embed="rId6"/>
          <a:stretch>
            <a:fillRect/>
          </a:stretch>
        </p:blipFill>
        <p:spPr>
          <a:xfrm>
            <a:off x="7559352" y="4791778"/>
            <a:ext cx="2388762" cy="583152"/>
          </a:xfrm>
          <a:prstGeom prst="rect">
            <a:avLst/>
          </a:prstGeom>
        </p:spPr>
      </p:pic>
    </p:spTree>
    <p:extLst>
      <p:ext uri="{BB962C8B-B14F-4D97-AF65-F5344CB8AC3E}">
        <p14:creationId xmlns:p14="http://schemas.microsoft.com/office/powerpoint/2010/main" val="4257264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5B3905A-E8A3-4513-9700-8F62F9ECC80E}"/>
              </a:ext>
            </a:extLst>
          </p:cNvPr>
          <p:cNvSpPr txBox="1">
            <a:spLocks/>
          </p:cNvSpPr>
          <p:nvPr/>
        </p:nvSpPr>
        <p:spPr>
          <a:xfrm>
            <a:off x="1218883" y="6350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Visualization</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Content Placeholder 4">
            <a:extLst>
              <a:ext uri="{FF2B5EF4-FFF2-40B4-BE49-F238E27FC236}">
                <a16:creationId xmlns:a16="http://schemas.microsoft.com/office/drawing/2014/main" id="{147126E0-C53C-4FC5-9F01-3E6935C13FC0}"/>
              </a:ext>
            </a:extLst>
          </p:cNvPr>
          <p:cNvSpPr txBox="1">
            <a:spLocks/>
          </p:cNvSpPr>
          <p:nvPr/>
        </p:nvSpPr>
        <p:spPr>
          <a:xfrm>
            <a:off x="1218883" y="1803400"/>
            <a:ext cx="9751060" cy="42672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What is the definition of data visualization? A graphical depiction of information and data is referred to as data visualization.</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What are the advantages of good data visualization? Data visualization is another visual art approach that piques our interest and retains our attention on the message collected by the eyes.</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There are several types of data visualization analysis.</a:t>
            </a:r>
            <a:br>
              <a:rPr lang="en-US" sz="2000" dirty="0">
                <a:solidFill>
                  <a:schemeClr val="accent1">
                    <a:lumMod val="50000"/>
                  </a:schemeClr>
                </a:solidFill>
                <a:latin typeface="Times New Roman" panose="02020603050405020304" pitchFamily="18" charset="0"/>
                <a:cs typeface="Times New Roman" panose="02020603050405020304" pitchFamily="18" charset="0"/>
              </a:rPr>
            </a:br>
            <a:br>
              <a:rPr lang="en-US" sz="2000" dirty="0">
                <a:solidFill>
                  <a:schemeClr val="accent1">
                    <a:lumMod val="50000"/>
                  </a:schemeClr>
                </a:solidFill>
                <a:latin typeface="Times New Roman" panose="02020603050405020304" pitchFamily="18" charset="0"/>
                <a:cs typeface="Times New Roman" panose="02020603050405020304" pitchFamily="18" charset="0"/>
              </a:rPr>
            </a:br>
            <a:r>
              <a:rPr lang="en-US" sz="2000" dirty="0">
                <a:solidFill>
                  <a:schemeClr val="accent1">
                    <a:lumMod val="50000"/>
                  </a:schemeClr>
                </a:solidFill>
                <a:latin typeface="Times New Roman" panose="02020603050405020304" pitchFamily="18" charset="0"/>
                <a:cs typeface="Times New Roman" panose="02020603050405020304" pitchFamily="18" charset="0"/>
              </a:rPr>
              <a:t>	Univariate Analysis: We will use a single characteristic to assess practically </a:t>
            </a:r>
          </a:p>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	all of its 	attributes in a univariate analysis.</a:t>
            </a:r>
            <a:br>
              <a:rPr lang="en-US" sz="2000" dirty="0">
                <a:solidFill>
                  <a:schemeClr val="accent1">
                    <a:lumMod val="50000"/>
                  </a:schemeClr>
                </a:solidFill>
                <a:latin typeface="Times New Roman" panose="02020603050405020304" pitchFamily="18" charset="0"/>
                <a:cs typeface="Times New Roman" panose="02020603050405020304" pitchFamily="18" charset="0"/>
              </a:rPr>
            </a:br>
            <a:br>
              <a:rPr lang="en-US" sz="2000" dirty="0">
                <a:solidFill>
                  <a:schemeClr val="accent1">
                    <a:lumMod val="50000"/>
                  </a:schemeClr>
                </a:solidFill>
                <a:latin typeface="Times New Roman" panose="02020603050405020304" pitchFamily="18" charset="0"/>
                <a:cs typeface="Times New Roman" panose="02020603050405020304" pitchFamily="18" charset="0"/>
              </a:rPr>
            </a:br>
            <a:r>
              <a:rPr lang="en-US" sz="2000" dirty="0">
                <a:solidFill>
                  <a:schemeClr val="accent1">
                    <a:lumMod val="50000"/>
                  </a:schemeClr>
                </a:solidFill>
                <a:latin typeface="Times New Roman" panose="02020603050405020304" pitchFamily="18" charset="0"/>
                <a:cs typeface="Times New Roman" panose="02020603050405020304" pitchFamily="18" charset="0"/>
              </a:rPr>
              <a:t>	Bivariate Analysis: Bivariate analysis is when we compare data between two 	attributes that are precisely the same.</a:t>
            </a:r>
            <a:br>
              <a:rPr lang="en-US" sz="2000" dirty="0">
                <a:solidFill>
                  <a:schemeClr val="accent1">
                    <a:lumMod val="50000"/>
                  </a:schemeClr>
                </a:solidFill>
                <a:latin typeface="Times New Roman" panose="02020603050405020304" pitchFamily="18" charset="0"/>
                <a:cs typeface="Times New Roman" panose="02020603050405020304" pitchFamily="18" charset="0"/>
              </a:rPr>
            </a:br>
            <a:br>
              <a:rPr lang="en-US" sz="2000" dirty="0">
                <a:solidFill>
                  <a:schemeClr val="accent1">
                    <a:lumMod val="50000"/>
                  </a:schemeClr>
                </a:solidFill>
                <a:latin typeface="Times New Roman" panose="02020603050405020304" pitchFamily="18" charset="0"/>
                <a:cs typeface="Times New Roman" panose="02020603050405020304" pitchFamily="18" charset="0"/>
              </a:rPr>
            </a:br>
            <a:r>
              <a:rPr lang="en-US" sz="2000" dirty="0">
                <a:solidFill>
                  <a:schemeClr val="accent1">
                    <a:lumMod val="50000"/>
                  </a:schemeClr>
                </a:solidFill>
                <a:latin typeface="Times New Roman" panose="02020603050405020304" pitchFamily="18" charset="0"/>
                <a:cs typeface="Times New Roman" panose="02020603050405020304" pitchFamily="18" charset="0"/>
              </a:rPr>
              <a:t>	Multivariate Analysis: We shall compare more than two variables in the </a:t>
            </a:r>
          </a:p>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	multivariate analysis.</a:t>
            </a:r>
          </a:p>
        </p:txBody>
      </p:sp>
    </p:spTree>
    <p:extLst>
      <p:ext uri="{BB962C8B-B14F-4D97-AF65-F5344CB8AC3E}">
        <p14:creationId xmlns:p14="http://schemas.microsoft.com/office/powerpoint/2010/main" val="309240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3966AF9-943B-465D-819F-915293EC3C56}"/>
              </a:ext>
            </a:extLst>
          </p:cNvPr>
          <p:cNvSpPr txBox="1">
            <a:spLocks/>
          </p:cNvSpPr>
          <p:nvPr/>
        </p:nvSpPr>
        <p:spPr>
          <a:xfrm>
            <a:off x="8201379" y="1520670"/>
            <a:ext cx="2844060" cy="4165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I was able to determine the total number of rows covered by each unique category value contained in all columns of our dataset using count plots.</a:t>
            </a:r>
          </a:p>
          <a:p>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a:p>
            <a:r>
              <a:rPr lang="en-US" sz="2000" dirty="0">
                <a:solidFill>
                  <a:schemeClr val="accent1">
                    <a:lumMod val="50000"/>
                  </a:schemeClr>
                </a:solidFill>
                <a:latin typeface="Times New Roman" panose="02020603050405020304" pitchFamily="18" charset="0"/>
                <a:cs typeface="Times New Roman" panose="02020603050405020304" pitchFamily="18" charset="0"/>
              </a:rPr>
              <a:t>I made sure that the proportion of data coverage is presented with the overall row number.</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E1B50CB-5642-4FF8-811E-B8802CBD884B}"/>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Univariate Analysis: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Placeholder 5">
            <a:extLst>
              <a:ext uri="{FF2B5EF4-FFF2-40B4-BE49-F238E27FC236}">
                <a16:creationId xmlns:a16="http://schemas.microsoft.com/office/drawing/2014/main" id="{A1F27696-BAFF-40B0-BC6F-3AA9266DA048}"/>
              </a:ext>
            </a:extLst>
          </p:cNvPr>
          <p:cNvPicPr>
            <a:picLocks noChangeAspect="1"/>
          </p:cNvPicPr>
          <p:nvPr/>
        </p:nvPicPr>
        <p:blipFill>
          <a:blip r:embed="rId2">
            <a:extLst>
              <a:ext uri="{28A0092B-C50C-407E-A947-70E740481C1C}">
                <a14:useLocalDpi xmlns:a14="http://schemas.microsoft.com/office/drawing/2010/main" val="0"/>
              </a:ext>
            </a:extLst>
          </a:blip>
          <a:srcRect t="23018" b="23018"/>
          <a:stretch>
            <a:fillRect/>
          </a:stretch>
        </p:blipFill>
        <p:spPr>
          <a:xfrm>
            <a:off x="997572" y="2273917"/>
            <a:ext cx="6708790" cy="4242294"/>
          </a:xfrm>
          <a:prstGeom prst="rect">
            <a:avLst/>
          </a:prstGeom>
        </p:spPr>
      </p:pic>
    </p:spTree>
    <p:extLst>
      <p:ext uri="{BB962C8B-B14F-4D97-AF65-F5344CB8AC3E}">
        <p14:creationId xmlns:p14="http://schemas.microsoft.com/office/powerpoint/2010/main" val="4076845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ADE180-ED54-4D3B-BECD-93C75719D1C9}"/>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Bivariate Analysis: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1971BFF-E28E-43BC-9285-0BECE4D65B54}"/>
              </a:ext>
            </a:extLst>
          </p:cNvPr>
          <p:cNvSpPr txBox="1">
            <a:spLocks/>
          </p:cNvSpPr>
          <p:nvPr/>
        </p:nvSpPr>
        <p:spPr>
          <a:xfrm>
            <a:off x="8304212" y="1822388"/>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50000"/>
                  </a:schemeClr>
                </a:solidFill>
                <a:latin typeface="Times New Roman" panose="02020603050405020304" pitchFamily="18" charset="0"/>
                <a:cs typeface="Times New Roman" panose="02020603050405020304" pitchFamily="18" charset="0"/>
              </a:rPr>
              <a:t>I was able to provide analysis details comparing two columns of the dataset where the hue remained constant while the other one changed in a loop using the count plot and the hue parameter.</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dirty="0">
                <a:solidFill>
                  <a:schemeClr val="accent1">
                    <a:lumMod val="50000"/>
                  </a:schemeClr>
                </a:solidFill>
                <a:latin typeface="Times New Roman" panose="02020603050405020304" pitchFamily="18" charset="0"/>
                <a:cs typeface="Times New Roman" panose="02020603050405020304" pitchFamily="18" charset="0"/>
              </a:rPr>
              <a:t>The "Gender" column is the color utilized in this plot, and the caption is displayed appropriately.</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Placeholder 5">
            <a:extLst>
              <a:ext uri="{FF2B5EF4-FFF2-40B4-BE49-F238E27FC236}">
                <a16:creationId xmlns:a16="http://schemas.microsoft.com/office/drawing/2014/main" id="{EDAD13BB-EB39-465D-B7D8-D5238B5EB30D}"/>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1043728" y="1822388"/>
            <a:ext cx="6788343" cy="4292599"/>
          </a:xfrm>
          <a:prstGeom prst="rect">
            <a:avLst/>
          </a:prstGeom>
        </p:spPr>
      </p:pic>
    </p:spTree>
    <p:extLst>
      <p:ext uri="{BB962C8B-B14F-4D97-AF65-F5344CB8AC3E}">
        <p14:creationId xmlns:p14="http://schemas.microsoft.com/office/powerpoint/2010/main" val="4208411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F611BD-A47B-441C-9409-04F9D3E3711F}"/>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Bivariate Analysis: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4E521CE-0DF9-44D1-BE40-1A65EFAE1AFA}"/>
              </a:ext>
            </a:extLst>
          </p:cNvPr>
          <p:cNvSpPr txBox="1">
            <a:spLocks/>
          </p:cNvSpPr>
          <p:nvPr/>
        </p:nvSpPr>
        <p:spPr>
          <a:xfrm>
            <a:off x="8389289" y="1803400"/>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50000"/>
                  </a:schemeClr>
                </a:solidFill>
                <a:latin typeface="Times New Roman" panose="02020603050405020304" pitchFamily="18" charset="0"/>
                <a:cs typeface="Times New Roman" panose="02020603050405020304" pitchFamily="18" charset="0"/>
              </a:rPr>
              <a:t>I was able to obtain analytical information by comparing two columns of the dataset where the hue remained constant while the other one changed in a loop, using the count plot and the hue parameter.</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dirty="0">
                <a:solidFill>
                  <a:schemeClr val="accent1">
                    <a:lumMod val="50000"/>
                  </a:schemeClr>
                </a:solidFill>
                <a:latin typeface="Times New Roman" panose="02020603050405020304" pitchFamily="18" charset="0"/>
                <a:cs typeface="Times New Roman" panose="02020603050405020304" pitchFamily="18" charset="0"/>
              </a:rPr>
              <a:t>The "Age" column is the color utilized in this plot, and the legend is displayed appropriately.</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Placeholder 5">
            <a:extLst>
              <a:ext uri="{FF2B5EF4-FFF2-40B4-BE49-F238E27FC236}">
                <a16:creationId xmlns:a16="http://schemas.microsoft.com/office/drawing/2014/main" id="{B4D69E18-ED8E-4AEE-A651-9B4B43360FF4}"/>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a:prstGeom prst="rect">
            <a:avLst/>
          </a:prstGeom>
        </p:spPr>
      </p:pic>
    </p:spTree>
    <p:extLst>
      <p:ext uri="{BB962C8B-B14F-4D97-AF65-F5344CB8AC3E}">
        <p14:creationId xmlns:p14="http://schemas.microsoft.com/office/powerpoint/2010/main" val="33058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202F08-76EE-4E24-9A88-025AA1369BBA}"/>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Bivariate Analysis: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5AE25AC-5719-43BE-A421-09E2D3BA77A3}"/>
              </a:ext>
            </a:extLst>
          </p:cNvPr>
          <p:cNvSpPr txBox="1">
            <a:spLocks/>
          </p:cNvSpPr>
          <p:nvPr/>
        </p:nvSpPr>
        <p:spPr>
          <a:xfrm>
            <a:off x="8380412" y="1801920"/>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50000"/>
                  </a:schemeClr>
                </a:solidFill>
                <a:latin typeface="Times New Roman" panose="02020603050405020304" pitchFamily="18" charset="0"/>
                <a:cs typeface="Times New Roman" panose="02020603050405020304" pitchFamily="18" charset="0"/>
              </a:rPr>
              <a:t>I was able to provide analysis details comparing two columns of the dataset where the hue remained constant while the other one changed in a loop using the count plot and the hue parameter.</a:t>
            </a:r>
          </a:p>
          <a:p>
            <a:endParaRPr lang="en-US" dirty="0">
              <a:solidFill>
                <a:schemeClr val="accent1">
                  <a:lumMod val="50000"/>
                </a:schemeClr>
              </a:solidFill>
              <a:latin typeface="Times New Roman" panose="02020603050405020304" pitchFamily="18" charset="0"/>
              <a:cs typeface="Times New Roman" panose="02020603050405020304" pitchFamily="18" charset="0"/>
            </a:endParaRPr>
          </a:p>
          <a:p>
            <a:r>
              <a:rPr lang="en-US" dirty="0">
                <a:solidFill>
                  <a:schemeClr val="accent1">
                    <a:lumMod val="50000"/>
                  </a:schemeClr>
                </a:solidFill>
                <a:latin typeface="Times New Roman" panose="02020603050405020304" pitchFamily="18" charset="0"/>
                <a:cs typeface="Times New Roman" panose="02020603050405020304" pitchFamily="18" charset="0"/>
              </a:rPr>
              <a:t>The "City" column is the hue utilized in this plot, and the legend is displayed appropriately.</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Placeholder 5">
            <a:extLst>
              <a:ext uri="{FF2B5EF4-FFF2-40B4-BE49-F238E27FC236}">
                <a16:creationId xmlns:a16="http://schemas.microsoft.com/office/drawing/2014/main" id="{F403E0CF-EC10-48F0-8EF9-EF90BB5B4916}"/>
              </a:ext>
            </a:extLst>
          </p:cNvPr>
          <p:cNvPicPr>
            <a:picLocks noChangeAspect="1"/>
          </p:cNvPicPr>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a:prstGeom prst="rect">
            <a:avLst/>
          </a:prstGeom>
        </p:spPr>
      </p:pic>
    </p:spTree>
    <p:extLst>
      <p:ext uri="{BB962C8B-B14F-4D97-AF65-F5344CB8AC3E}">
        <p14:creationId xmlns:p14="http://schemas.microsoft.com/office/powerpoint/2010/main" val="1192724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33BC77-7416-45B3-9395-6C2BA062D9CA}"/>
              </a:ext>
            </a:extLst>
          </p:cNvPr>
          <p:cNvSpPr txBox="1">
            <a:spLocks/>
          </p:cNvSpPr>
          <p:nvPr/>
        </p:nvSpPr>
        <p:spPr>
          <a:xfrm>
            <a:off x="1218883" y="405167"/>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Multivariate Analysis: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1E439EF-83B9-4761-BE01-A03984EA2F1F}"/>
              </a:ext>
            </a:extLst>
          </p:cNvPr>
          <p:cNvSpPr txBox="1">
            <a:spLocks/>
          </p:cNvSpPr>
          <p:nvPr/>
        </p:nvSpPr>
        <p:spPr>
          <a:xfrm>
            <a:off x="8304212" y="1851339"/>
            <a:ext cx="2844060" cy="416560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50000"/>
                  </a:schemeClr>
                </a:solidFill>
                <a:latin typeface="Times New Roman" panose="02020603050405020304" pitchFamily="18" charset="0"/>
                <a:cs typeface="Times New Roman" panose="02020603050405020304" pitchFamily="18" charset="0"/>
              </a:rPr>
              <a:t>After encoding all of the columns in our dataset, I utilized the histogram.</a:t>
            </a:r>
          </a:p>
          <a:p>
            <a:r>
              <a:rPr lang="en-US" dirty="0">
                <a:solidFill>
                  <a:schemeClr val="accent1">
                    <a:lumMod val="50000"/>
                  </a:schemeClr>
                </a:solidFill>
                <a:latin typeface="Times New Roman" panose="02020603050405020304" pitchFamily="18" charset="0"/>
                <a:cs typeface="Times New Roman" panose="02020603050405020304" pitchFamily="18" charset="0"/>
              </a:rPr>
              <a:t>The histogram would not have created a diagrammatic representation of object datatype columns since it only understands numeric values.</a:t>
            </a:r>
          </a:p>
          <a:p>
            <a:r>
              <a:rPr lang="en-US" dirty="0">
                <a:solidFill>
                  <a:schemeClr val="accent1">
                    <a:lumMod val="50000"/>
                  </a:schemeClr>
                </a:solidFill>
                <a:latin typeface="Times New Roman" panose="02020603050405020304" pitchFamily="18" charset="0"/>
                <a:cs typeface="Times New Roman" panose="02020603050405020304" pitchFamily="18" charset="0"/>
              </a:rPr>
              <a:t>The information was shown as histograms when the encoding was completed.</a:t>
            </a:r>
            <a:endParaRPr lang="en-IN"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9BE10A-B309-4931-A1CD-6171DEBE7987}"/>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44173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33FF09-46B1-430E-A0E5-F4E4DC98FDD3}"/>
              </a:ext>
            </a:extLst>
          </p:cNvPr>
          <p:cNvSpPr txBox="1">
            <a:spLocks/>
          </p:cNvSpPr>
          <p:nvPr/>
        </p:nvSpPr>
        <p:spPr>
          <a:xfrm>
            <a:off x="10283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Multivariate Analysis: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6DD1968-561F-4C7F-9A76-48D4AC7B710E}"/>
              </a:ext>
            </a:extLst>
          </p:cNvPr>
          <p:cNvSpPr txBox="1">
            <a:spLocks/>
          </p:cNvSpPr>
          <p:nvPr/>
        </p:nvSpPr>
        <p:spPr>
          <a:xfrm>
            <a:off x="8319557" y="1543051"/>
            <a:ext cx="2844060" cy="48831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lumMod val="50000"/>
                  </a:schemeClr>
                </a:solidFill>
                <a:latin typeface="Times New Roman" panose="02020603050405020304" pitchFamily="18" charset="0"/>
                <a:cs typeface="Times New Roman" panose="02020603050405020304" pitchFamily="18" charset="0"/>
              </a:rPr>
              <a:t>To observe the correlation information between the columns, I utilized the heatmap on the encoded dataset.</a:t>
            </a:r>
          </a:p>
          <a:p>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a:p>
            <a:r>
              <a:rPr lang="en-US" sz="2000" dirty="0">
                <a:solidFill>
                  <a:schemeClr val="accent1">
                    <a:lumMod val="50000"/>
                  </a:schemeClr>
                </a:solidFill>
                <a:latin typeface="Times New Roman" panose="02020603050405020304" pitchFamily="18" charset="0"/>
                <a:cs typeface="Times New Roman" panose="02020603050405020304" pitchFamily="18" charset="0"/>
              </a:rPr>
              <a:t>Even though the picture was too small to see on the Jupyter Notebook, I was able to deduce from the color choices that there is no multi collinearity between the columns.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12A9A53-25C5-4ED3-BEA4-2668C44B4D3C}"/>
              </a:ext>
            </a:extLst>
          </p:cNvPr>
          <p:cNvPicPr>
            <a:picLocks noChangeAspect="1"/>
          </p:cNvPicPr>
          <p:nvPr/>
        </p:nvPicPr>
        <p:blipFill>
          <a:blip r:embed="rId2"/>
          <a:stretch>
            <a:fillRect/>
          </a:stretch>
        </p:blipFill>
        <p:spPr>
          <a:xfrm>
            <a:off x="666433" y="1803401"/>
            <a:ext cx="7221416" cy="4622799"/>
          </a:xfrm>
          <a:prstGeom prst="rect">
            <a:avLst/>
          </a:prstGeom>
        </p:spPr>
      </p:pic>
    </p:spTree>
    <p:extLst>
      <p:ext uri="{BB962C8B-B14F-4D97-AF65-F5344CB8AC3E}">
        <p14:creationId xmlns:p14="http://schemas.microsoft.com/office/powerpoint/2010/main" val="325819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a:extLst>
              <a:ext uri="{FF2B5EF4-FFF2-40B4-BE49-F238E27FC236}">
                <a16:creationId xmlns:a16="http://schemas.microsoft.com/office/drawing/2014/main" id="{92E919EF-5F12-4564-8B81-D229B99F8F01}"/>
              </a:ext>
            </a:extLst>
          </p:cNvPr>
          <p:cNvSpPr txBox="1">
            <a:spLocks/>
          </p:cNvSpPr>
          <p:nvPr/>
        </p:nvSpPr>
        <p:spPr>
          <a:xfrm>
            <a:off x="1220470" y="668456"/>
            <a:ext cx="9751060" cy="11684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latin typeface="Times New Roman" panose="02020603050405020304" pitchFamily="18" charset="0"/>
                <a:cs typeface="Times New Roman" panose="02020603050405020304" pitchFamily="18" charset="0"/>
              </a:rPr>
              <a:t>Agenda:</a:t>
            </a:r>
          </a:p>
        </p:txBody>
      </p:sp>
      <p:sp>
        <p:nvSpPr>
          <p:cNvPr id="4" name="Content Placeholder 13">
            <a:extLst>
              <a:ext uri="{FF2B5EF4-FFF2-40B4-BE49-F238E27FC236}">
                <a16:creationId xmlns:a16="http://schemas.microsoft.com/office/drawing/2014/main" id="{E849AF36-99C7-4665-9A86-2E5CCB4DBF98}"/>
              </a:ext>
            </a:extLst>
          </p:cNvPr>
          <p:cNvSpPr txBox="1">
            <a:spLocks/>
          </p:cNvSpPr>
          <p:nvPr/>
        </p:nvSpPr>
        <p:spPr>
          <a:xfrm>
            <a:off x="1218883" y="2209800"/>
            <a:ext cx="5501513" cy="35052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50000"/>
                  </a:schemeClr>
                </a:solidFill>
                <a:latin typeface="Times New Roman" panose="02020603050405020304" pitchFamily="18" charset="0"/>
                <a:cs typeface="Times New Roman" panose="02020603050405020304" pitchFamily="18" charset="0"/>
              </a:rPr>
              <a:t>Introduction</a:t>
            </a:r>
          </a:p>
          <a:p>
            <a:r>
              <a:rPr lang="en-US" dirty="0">
                <a:solidFill>
                  <a:schemeClr val="accent1">
                    <a:lumMod val="50000"/>
                  </a:schemeClr>
                </a:solidFill>
                <a:latin typeface="Times New Roman" panose="02020603050405020304" pitchFamily="18" charset="0"/>
                <a:cs typeface="Times New Roman" panose="02020603050405020304" pitchFamily="18" charset="0"/>
              </a:rPr>
              <a:t>Problem Statement</a:t>
            </a:r>
          </a:p>
          <a:p>
            <a:r>
              <a:rPr lang="en-US" dirty="0">
                <a:solidFill>
                  <a:schemeClr val="accent1">
                    <a:lumMod val="50000"/>
                  </a:schemeClr>
                </a:solidFill>
                <a:latin typeface="Times New Roman" panose="02020603050405020304" pitchFamily="18" charset="0"/>
                <a:cs typeface="Times New Roman" panose="02020603050405020304" pitchFamily="18" charset="0"/>
              </a:rPr>
              <a:t>Objective</a:t>
            </a:r>
          </a:p>
          <a:p>
            <a:r>
              <a:rPr lang="en-US" dirty="0">
                <a:solidFill>
                  <a:schemeClr val="accent1">
                    <a:lumMod val="50000"/>
                  </a:schemeClr>
                </a:solidFill>
                <a:latin typeface="Times New Roman" panose="02020603050405020304" pitchFamily="18" charset="0"/>
                <a:cs typeface="Times New Roman" panose="02020603050405020304" pitchFamily="18" charset="0"/>
              </a:rPr>
              <a:t>Exploratory Data Analysis (EDA)</a:t>
            </a:r>
          </a:p>
          <a:p>
            <a:r>
              <a:rPr lang="en-US" dirty="0">
                <a:solidFill>
                  <a:schemeClr val="accent1">
                    <a:lumMod val="50000"/>
                  </a:schemeClr>
                </a:solidFill>
                <a:latin typeface="Times New Roman" panose="02020603050405020304" pitchFamily="18" charset="0"/>
                <a:cs typeface="Times New Roman" panose="02020603050405020304" pitchFamily="18" charset="0"/>
              </a:rPr>
              <a:t>Visualization</a:t>
            </a:r>
          </a:p>
          <a:p>
            <a:r>
              <a:rPr lang="en-US" dirty="0">
                <a:solidFill>
                  <a:schemeClr val="accent1">
                    <a:lumMod val="50000"/>
                  </a:schemeClr>
                </a:solidFill>
                <a:latin typeface="Times New Roman" panose="02020603050405020304" pitchFamily="18" charset="0"/>
                <a:cs typeface="Times New Roman" panose="02020603050405020304" pitchFamily="18" charset="0"/>
              </a:rPr>
              <a:t>Inference</a:t>
            </a:r>
          </a:p>
          <a:p>
            <a:r>
              <a:rPr lang="en-US" dirty="0">
                <a:solidFill>
                  <a:schemeClr val="accent1">
                    <a:lumMod val="50000"/>
                  </a:schemeClr>
                </a:solidFill>
                <a:latin typeface="Times New Roman" panose="02020603050405020304" pitchFamily="18" charset="0"/>
                <a:cs typeface="Times New Roman" panose="02020603050405020304" pitchFamily="18" charset="0"/>
              </a:rPr>
              <a:t>Future Work</a:t>
            </a:r>
          </a:p>
        </p:txBody>
      </p:sp>
      <p:pic>
        <p:nvPicPr>
          <p:cNvPr id="5" name="Picture 4">
            <a:extLst>
              <a:ext uri="{FF2B5EF4-FFF2-40B4-BE49-F238E27FC236}">
                <a16:creationId xmlns:a16="http://schemas.microsoft.com/office/drawing/2014/main" id="{2DD18856-A58C-4AED-A0A9-8652BDA9C199}"/>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2704311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6A6DCBD-B76F-49B8-85ED-7CBB00915D70}"/>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Correlation between the columns:</a:t>
            </a:r>
            <a:endParaRPr lang="en-IN"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5E4CED9-79C5-4C9B-8AA4-02FE2B095C9D}"/>
              </a:ext>
            </a:extLst>
          </p:cNvPr>
          <p:cNvSpPr txBox="1">
            <a:spLocks/>
          </p:cNvSpPr>
          <p:nvPr/>
        </p:nvSpPr>
        <p:spPr>
          <a:xfrm>
            <a:off x="8304212" y="1346199"/>
            <a:ext cx="3124200" cy="47593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lumMod val="50000"/>
                  </a:schemeClr>
                </a:solidFill>
                <a:latin typeface="Times New Roman" panose="02020603050405020304" pitchFamily="18" charset="0"/>
                <a:cs typeface="Times New Roman" panose="02020603050405020304" pitchFamily="18" charset="0"/>
              </a:rPr>
              <a:t>I created separate bar plots using the correlation technique to check the positive and negative correlation details in our dataset.</a:t>
            </a:r>
          </a:p>
          <a:p>
            <a:r>
              <a:rPr lang="en-US" sz="1800" dirty="0">
                <a:solidFill>
                  <a:schemeClr val="accent1">
                    <a:lumMod val="50000"/>
                  </a:schemeClr>
                </a:solidFill>
                <a:latin typeface="Times New Roman" panose="02020603050405020304" pitchFamily="18" charset="0"/>
                <a:cs typeface="Times New Roman" panose="02020603050405020304" pitchFamily="18" charset="0"/>
              </a:rPr>
              <a:t>A perfect positive correlation is shown by a correlation of +1, which means that both variables move in the same direction.</a:t>
            </a:r>
          </a:p>
          <a:p>
            <a:r>
              <a:rPr lang="en-US" sz="1800" dirty="0">
                <a:solidFill>
                  <a:schemeClr val="accent1">
                    <a:lumMod val="50000"/>
                  </a:schemeClr>
                </a:solidFill>
                <a:latin typeface="Times New Roman" panose="02020603050405020304" pitchFamily="18" charset="0"/>
                <a:cs typeface="Times New Roman" panose="02020603050405020304" pitchFamily="18" charset="0"/>
              </a:rPr>
              <a:t>A negative correlation of -1 implies a complete negative correlation, which means that when one measure rises, the other falls.</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Picture Placeholder 5">
            <a:extLst>
              <a:ext uri="{FF2B5EF4-FFF2-40B4-BE49-F238E27FC236}">
                <a16:creationId xmlns:a16="http://schemas.microsoft.com/office/drawing/2014/main" id="{80A153D2-4A63-4E18-AE76-2D58EAE12E5F}"/>
              </a:ext>
            </a:extLst>
          </p:cNvPr>
          <p:cNvPicPr>
            <a:picLocks noChangeAspect="1"/>
          </p:cNvPicPr>
          <p:nvPr/>
        </p:nvPicPr>
        <p:blipFill>
          <a:blip r:embed="rId2">
            <a:extLst>
              <a:ext uri="{28A0092B-C50C-407E-A947-70E740481C1C}">
                <a14:useLocalDpi xmlns:a14="http://schemas.microsoft.com/office/drawing/2010/main" val="0"/>
              </a:ext>
            </a:extLst>
          </a:blip>
          <a:srcRect t="6308" b="6308"/>
          <a:stretch>
            <a:fillRect/>
          </a:stretch>
        </p:blipFill>
        <p:spPr>
          <a:xfrm>
            <a:off x="960437" y="1885950"/>
            <a:ext cx="7031038" cy="4540250"/>
          </a:xfrm>
          <a:prstGeom prst="rect">
            <a:avLst/>
          </a:prstGeom>
        </p:spPr>
      </p:pic>
    </p:spTree>
    <p:extLst>
      <p:ext uri="{BB962C8B-B14F-4D97-AF65-F5344CB8AC3E}">
        <p14:creationId xmlns:p14="http://schemas.microsoft.com/office/powerpoint/2010/main" val="19088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AE918104-78EE-4360-8E05-BA76C8068741}"/>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latin typeface="Times New Roman" panose="02020603050405020304" pitchFamily="18" charset="0"/>
                <a:cs typeface="Times New Roman" panose="02020603050405020304" pitchFamily="18" charset="0"/>
              </a:rPr>
              <a:t>Inference</a:t>
            </a:r>
          </a:p>
        </p:txBody>
      </p:sp>
      <p:sp>
        <p:nvSpPr>
          <p:cNvPr id="4" name="Content Placeholder 5">
            <a:extLst>
              <a:ext uri="{FF2B5EF4-FFF2-40B4-BE49-F238E27FC236}">
                <a16:creationId xmlns:a16="http://schemas.microsoft.com/office/drawing/2014/main" id="{23283865-FAD8-4A7A-81FD-F8F6C28EBD61}"/>
              </a:ext>
            </a:extLst>
          </p:cNvPr>
          <p:cNvSpPr txBox="1">
            <a:spLocks/>
          </p:cNvSpPr>
          <p:nvPr/>
        </p:nvSpPr>
        <p:spPr>
          <a:xfrm>
            <a:off x="1218883" y="1803400"/>
            <a:ext cx="9751060" cy="4267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1800" dirty="0">
                <a:solidFill>
                  <a:schemeClr val="accent1">
                    <a:lumMod val="50000"/>
                  </a:schemeClr>
                </a:solidFill>
                <a:latin typeface="Times New Roman" panose="02020603050405020304" pitchFamily="18" charset="0"/>
                <a:cs typeface="Times New Roman" panose="02020603050405020304" pitchFamily="18" charset="0"/>
              </a:rPr>
              <a:t>The first 47 aspects, based on general observations, give insights into how e-retail is beneficial and increasing based on consumer feedback. The data revealed which CITY, PIN CODE, AGE, and other variables were utilized most frequently on the web platform. It also revealed that some criteria are given less weight in contributing to the success of an e-commerce site, allowing us to eliminate such aspects while keeping all the vital ones. We might also improve on some of the elements that impact the likelihood of repeat purchases by internet clients.</a:t>
            </a:r>
          </a:p>
          <a:p>
            <a:pPr>
              <a:buFont typeface="Wingdings" panose="05000000000000000000" pitchFamily="2" charset="2"/>
              <a:buChar char="q"/>
            </a:pPr>
            <a:r>
              <a:rPr lang="en-US" sz="1800" dirty="0">
                <a:solidFill>
                  <a:schemeClr val="accent1">
                    <a:lumMod val="50000"/>
                  </a:schemeClr>
                </a:solidFill>
                <a:latin typeface="Times New Roman" panose="02020603050405020304" pitchFamily="18" charset="0"/>
                <a:cs typeface="Times New Roman" panose="02020603050405020304" pitchFamily="18" charset="0"/>
              </a:rPr>
              <a:t>Apart from the first 47 elements, the remaining features demonstrated which web platform was utilized more frequently depending on success factors. According to the customer activation and retention case study, Amazon is the most dependable and has met all of the consumer needs. Following Amazon, research indicated that Flipkart was utilized more for online shopping.</a:t>
            </a:r>
          </a:p>
          <a:p>
            <a:pPr>
              <a:buFont typeface="Wingdings" panose="05000000000000000000" pitchFamily="2" charset="2"/>
              <a:buChar char="q"/>
            </a:pPr>
            <a:r>
              <a:rPr lang="en-US" sz="1800" dirty="0">
                <a:solidFill>
                  <a:schemeClr val="accent1">
                    <a:lumMod val="50000"/>
                  </a:schemeClr>
                </a:solidFill>
                <a:latin typeface="Times New Roman" panose="02020603050405020304" pitchFamily="18" charset="0"/>
                <a:cs typeface="Times New Roman" panose="02020603050405020304" pitchFamily="18" charset="0"/>
              </a:rPr>
              <a:t>According to a case study of Indian e-commerce clients, Amazon and Flipkart are the most frequently utilized for online shopping and are the most frequently suggested by friends. So, based on the research considerations, Amazon and Flipkart are e-commerce platforms that combine utilitarian and hedonistic values to favorably influence recurrent purchase intent (loyalty).</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715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0">
            <a:extLst>
              <a:ext uri="{FF2B5EF4-FFF2-40B4-BE49-F238E27FC236}">
                <a16:creationId xmlns:a16="http://schemas.microsoft.com/office/drawing/2014/main" id="{CD77A3D9-DA7D-4B6F-B6F7-C6378E947CF7}"/>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1. Amazon.com</a:t>
            </a:r>
          </a:p>
        </p:txBody>
      </p:sp>
      <p:sp>
        <p:nvSpPr>
          <p:cNvPr id="4" name="Content Placeholder 21">
            <a:extLst>
              <a:ext uri="{FF2B5EF4-FFF2-40B4-BE49-F238E27FC236}">
                <a16:creationId xmlns:a16="http://schemas.microsoft.com/office/drawing/2014/main" id="{92BC8613-F0DF-491E-8531-67074BC02B02}"/>
              </a:ext>
            </a:extLst>
          </p:cNvPr>
          <p:cNvSpPr txBox="1">
            <a:spLocks/>
          </p:cNvSpPr>
          <p:nvPr/>
        </p:nvSpPr>
        <p:spPr>
          <a:xfrm>
            <a:off x="1218883" y="1803400"/>
            <a:ext cx="6602281" cy="42672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b="1" dirty="0">
                <a:solidFill>
                  <a:schemeClr val="accent1">
                    <a:lumMod val="50000"/>
                  </a:schemeClr>
                </a:solidFill>
                <a:latin typeface="Times New Roman" panose="02020603050405020304" pitchFamily="18" charset="0"/>
                <a:cs typeface="Times New Roman" panose="02020603050405020304" pitchFamily="18" charset="0"/>
              </a:rPr>
              <a:t>To be improved: </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1. During promotions, attempt to provide clients with a stress-free shopping experience.</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2. Provide clients with more payment alternatives.</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3. Give the pricing as soon as possible during the offer.</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4. Shorten the time it takes for things to arrive.</a:t>
            </a:r>
            <a:br>
              <a:rPr lang="en-US" sz="1800" dirty="0">
                <a:solidFill>
                  <a:schemeClr val="accent1">
                    <a:lumMod val="50000"/>
                  </a:schemeClr>
                </a:solidFill>
                <a:latin typeface="Times New Roman" panose="02020603050405020304" pitchFamily="18" charset="0"/>
                <a:cs typeface="Times New Roman" panose="02020603050405020304" pitchFamily="18" charset="0"/>
              </a:rPr>
            </a:br>
            <a:endParaRPr lang="en-US" sz="1800" dirty="0">
              <a:solidFill>
                <a:schemeClr val="accent1">
                  <a:lumMod val="50000"/>
                </a:schemeClr>
              </a:solidFill>
              <a:latin typeface="Times New Roman" panose="02020603050405020304" pitchFamily="18" charset="0"/>
              <a:cs typeface="Times New Roman" panose="02020603050405020304" pitchFamily="18" charset="0"/>
            </a:endParaRPr>
          </a:p>
          <a:p>
            <a:pPr>
              <a:lnSpc>
                <a:spcPct val="100000"/>
              </a:lnSpc>
              <a:spcBef>
                <a:spcPts val="0"/>
              </a:spcBef>
            </a:pPr>
            <a:r>
              <a:rPr lang="en-US" sz="1800" b="1" dirty="0">
                <a:solidFill>
                  <a:schemeClr val="accent1">
                    <a:lumMod val="50000"/>
                  </a:schemeClr>
                </a:solidFill>
                <a:latin typeface="Times New Roman" panose="02020603050405020304" pitchFamily="18" charset="0"/>
                <a:cs typeface="Times New Roman" panose="02020603050405020304" pitchFamily="18" charset="0"/>
              </a:rPr>
              <a:t>Positive feedback summary: </a:t>
            </a:r>
          </a:p>
          <a:p>
            <a:pPr marL="342900" indent="-342900">
              <a:lnSpc>
                <a:spcPct val="100000"/>
              </a:lnSpc>
              <a:spcBef>
                <a:spcPts val="0"/>
              </a:spcBef>
              <a:buAutoNum type="arabicPeriod"/>
            </a:pPr>
            <a:r>
              <a:rPr lang="en-US" sz="1800" dirty="0">
                <a:solidFill>
                  <a:schemeClr val="accent1">
                    <a:lumMod val="50000"/>
                  </a:schemeClr>
                </a:solidFill>
                <a:latin typeface="Times New Roman" panose="02020603050405020304" pitchFamily="18" charset="0"/>
                <a:cs typeface="Times New Roman" panose="02020603050405020304" pitchFamily="18" charset="0"/>
              </a:rPr>
              <a:t>Easy to use and also an excellent purchasing website.</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2. Products are delivered quickly.</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3. Availability of comprehensive product information.</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4. The availability of multi-channel online help.</a:t>
            </a:r>
          </a:p>
          <a:p>
            <a:pPr marL="0" indent="0">
              <a:lnSpc>
                <a:spcPct val="100000"/>
              </a:lnSpc>
              <a:spcBef>
                <a:spcPts val="0"/>
              </a:spcBef>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5. Trustworthy website or app, as well as perceived trustworthiness.</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 Placeholder 22">
            <a:extLst>
              <a:ext uri="{FF2B5EF4-FFF2-40B4-BE49-F238E27FC236}">
                <a16:creationId xmlns:a16="http://schemas.microsoft.com/office/drawing/2014/main" id="{7E24FFAE-5330-4DF3-938D-0AB6BA71963B}"/>
              </a:ext>
            </a:extLst>
          </p:cNvPr>
          <p:cNvSpPr txBox="1">
            <a:spLocks/>
          </p:cNvSpPr>
          <p:nvPr/>
        </p:nvSpPr>
        <p:spPr>
          <a:xfrm>
            <a:off x="8125883" y="1803400"/>
            <a:ext cx="2844060"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Online Store Company:</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A895E86-2ED3-433D-A1FE-EEFC7E7BF559}"/>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132270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4BB2F1-7627-471F-B26C-D75D91FDB103}"/>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2. Flipkart.com</a:t>
            </a:r>
          </a:p>
        </p:txBody>
      </p:sp>
      <p:sp>
        <p:nvSpPr>
          <p:cNvPr id="4" name="Content Placeholder 2">
            <a:extLst>
              <a:ext uri="{FF2B5EF4-FFF2-40B4-BE49-F238E27FC236}">
                <a16:creationId xmlns:a16="http://schemas.microsoft.com/office/drawing/2014/main" id="{14C317F6-0250-4929-B988-84318DB70B7A}"/>
              </a:ext>
            </a:extLst>
          </p:cNvPr>
          <p:cNvSpPr txBox="1">
            <a:spLocks/>
          </p:cNvSpPr>
          <p:nvPr/>
        </p:nvSpPr>
        <p:spPr>
          <a:xfrm>
            <a:off x="1218883" y="1803400"/>
            <a:ext cx="6602281" cy="42672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700" b="1" dirty="0">
                <a:solidFill>
                  <a:schemeClr val="accent1">
                    <a:lumMod val="50000"/>
                  </a:schemeClr>
                </a:solidFill>
                <a:latin typeface="Times New Roman" panose="02020603050405020304" pitchFamily="18" charset="0"/>
                <a:cs typeface="Times New Roman" panose="02020603050405020304" pitchFamily="18" charset="0"/>
              </a:rPr>
              <a:t>To be better:</a:t>
            </a:r>
          </a:p>
          <a:p>
            <a:pPr marL="342900" indent="-342900">
              <a:lnSpc>
                <a:spcPct val="100000"/>
              </a:lnSpc>
              <a:spcBef>
                <a:spcPts val="0"/>
              </a:spcBef>
              <a:buAutoNum type="arabicPeriod"/>
            </a:pPr>
            <a:r>
              <a:rPr lang="en-US" sz="1700" dirty="0">
                <a:solidFill>
                  <a:schemeClr val="accent1">
                    <a:lumMod val="50000"/>
                  </a:schemeClr>
                </a:solidFill>
                <a:latin typeface="Times New Roman" panose="02020603050405020304" pitchFamily="18" charset="0"/>
                <a:cs typeface="Times New Roman" panose="02020603050405020304" pitchFamily="18" charset="0"/>
              </a:rPr>
              <a:t>During promotions, attempt to provide clients with a stress-free shopping experience.</a:t>
            </a:r>
          </a:p>
          <a:p>
            <a:pPr marL="0" indent="0">
              <a:lnSpc>
                <a:spcPct val="100000"/>
              </a:lnSpc>
              <a:spcBef>
                <a:spcPts val="0"/>
              </a:spcBef>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2.   Provide clients with more payment alternatives.</a:t>
            </a:r>
          </a:p>
          <a:p>
            <a:pPr marL="0" indent="0">
              <a:lnSpc>
                <a:spcPct val="100000"/>
              </a:lnSpc>
              <a:spcBef>
                <a:spcPts val="0"/>
              </a:spcBef>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3.   Give the pricing as soon as possible during the offer.</a:t>
            </a:r>
          </a:p>
          <a:p>
            <a:pPr marL="0" indent="0">
              <a:lnSpc>
                <a:spcPct val="100000"/>
              </a:lnSpc>
              <a:spcBef>
                <a:spcPts val="0"/>
              </a:spcBef>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4.   Shorten the time it takes for things to arrive.</a:t>
            </a:r>
          </a:p>
          <a:p>
            <a:pPr marL="342900" indent="-342900">
              <a:lnSpc>
                <a:spcPct val="100000"/>
              </a:lnSpc>
              <a:spcBef>
                <a:spcPts val="0"/>
              </a:spcBef>
              <a:buAutoNum type="arabicPeriod" startAt="5"/>
            </a:pPr>
            <a:r>
              <a:rPr lang="en-US" sz="1700" dirty="0">
                <a:solidFill>
                  <a:schemeClr val="accent1">
                    <a:lumMod val="50000"/>
                  </a:schemeClr>
                </a:solidFill>
                <a:latin typeface="Times New Roman" panose="02020603050405020304" pitchFamily="18" charset="0"/>
                <a:cs typeface="Times New Roman" panose="02020603050405020304" pitchFamily="18" charset="0"/>
              </a:rPr>
              <a:t>The main difference between Flipkart and Amazon is that their feedback is almost equal, but with different percentages.</a:t>
            </a:r>
          </a:p>
          <a:p>
            <a:pPr marL="342900" indent="-342900">
              <a:lnSpc>
                <a:spcPct val="100000"/>
              </a:lnSpc>
              <a:spcBef>
                <a:spcPts val="0"/>
              </a:spcBef>
              <a:buAutoNum type="arabicPeriod" startAt="5"/>
            </a:pPr>
            <a:endParaRPr lang="en-US" sz="1700" b="1" dirty="0">
              <a:solidFill>
                <a:schemeClr val="accent1">
                  <a:lumMod val="50000"/>
                </a:schemeClr>
              </a:solidFill>
              <a:latin typeface="Times New Roman" panose="02020603050405020304" pitchFamily="18" charset="0"/>
              <a:cs typeface="Times New Roman" panose="02020603050405020304" pitchFamily="18" charset="0"/>
            </a:endParaRPr>
          </a:p>
          <a:p>
            <a:pPr>
              <a:lnSpc>
                <a:spcPct val="100000"/>
              </a:lnSpc>
              <a:spcBef>
                <a:spcPts val="0"/>
              </a:spcBef>
            </a:pPr>
            <a:r>
              <a:rPr lang="en-US" sz="1700" b="1" dirty="0">
                <a:solidFill>
                  <a:schemeClr val="accent1">
                    <a:lumMod val="50000"/>
                  </a:schemeClr>
                </a:solidFill>
                <a:latin typeface="Times New Roman" panose="02020603050405020304" pitchFamily="18" charset="0"/>
                <a:cs typeface="Times New Roman" panose="02020603050405020304" pitchFamily="18" charset="0"/>
              </a:rPr>
              <a:t>Positive feedback summary: </a:t>
            </a:r>
          </a:p>
          <a:p>
            <a:pPr marL="342900" indent="-342900">
              <a:lnSpc>
                <a:spcPct val="100000"/>
              </a:lnSpc>
              <a:spcBef>
                <a:spcPts val="0"/>
              </a:spcBef>
              <a:buAutoNum type="arabicPeriod"/>
            </a:pPr>
            <a:r>
              <a:rPr lang="en-US" sz="1700" dirty="0">
                <a:solidFill>
                  <a:schemeClr val="accent1">
                    <a:lumMod val="50000"/>
                  </a:schemeClr>
                </a:solidFill>
                <a:latin typeface="Times New Roman" panose="02020603050405020304" pitchFamily="18" charset="0"/>
                <a:cs typeface="Times New Roman" panose="02020603050405020304" pitchFamily="18" charset="0"/>
              </a:rPr>
              <a:t>Easy to use and also an excellent purchasing website.</a:t>
            </a:r>
          </a:p>
          <a:p>
            <a:pPr marL="0" indent="0">
              <a:lnSpc>
                <a:spcPct val="100000"/>
              </a:lnSpc>
              <a:spcBef>
                <a:spcPts val="0"/>
              </a:spcBef>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2.   Products are delivered quickly.</a:t>
            </a:r>
          </a:p>
          <a:p>
            <a:pPr marL="0" indent="0">
              <a:lnSpc>
                <a:spcPct val="100000"/>
              </a:lnSpc>
              <a:spcBef>
                <a:spcPts val="0"/>
              </a:spcBef>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3.   Availability of comprehensive product information.</a:t>
            </a:r>
          </a:p>
          <a:p>
            <a:pPr marL="0" indent="0">
              <a:lnSpc>
                <a:spcPct val="100000"/>
              </a:lnSpc>
              <a:spcBef>
                <a:spcPts val="0"/>
              </a:spcBef>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4.   The availability of multi-channel online help.</a:t>
            </a:r>
            <a:endParaRPr lang="en-IN" sz="17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E600FF34-29EE-4121-B08A-9CBC68CD8CB7}"/>
              </a:ext>
            </a:extLst>
          </p:cNvPr>
          <p:cNvSpPr txBox="1">
            <a:spLocks/>
          </p:cNvSpPr>
          <p:nvPr/>
        </p:nvSpPr>
        <p:spPr>
          <a:xfrm>
            <a:off x="8125883" y="1803400"/>
            <a:ext cx="2844060"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Online Store Company:</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7C85C2B-FFEC-46F2-97D2-1265238D043C}"/>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3732952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A39D5FB-7EE5-4305-9E31-562F247CC7CF}"/>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3. Myntra.com</a:t>
            </a:r>
          </a:p>
        </p:txBody>
      </p:sp>
      <p:sp>
        <p:nvSpPr>
          <p:cNvPr id="4" name="Content Placeholder 2">
            <a:extLst>
              <a:ext uri="{FF2B5EF4-FFF2-40B4-BE49-F238E27FC236}">
                <a16:creationId xmlns:a16="http://schemas.microsoft.com/office/drawing/2014/main" id="{3505B47C-9DA2-4EFE-995D-1A5D4736392E}"/>
              </a:ext>
            </a:extLst>
          </p:cNvPr>
          <p:cNvSpPr txBox="1">
            <a:spLocks/>
          </p:cNvSpPr>
          <p:nvPr/>
        </p:nvSpPr>
        <p:spPr>
          <a:xfrm>
            <a:off x="1218883" y="1803400"/>
            <a:ext cx="6602281" cy="4445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1800" b="1" dirty="0">
                <a:solidFill>
                  <a:schemeClr val="accent1">
                    <a:lumMod val="50000"/>
                  </a:schemeClr>
                </a:solidFill>
                <a:latin typeface="Times New Roman" panose="02020603050405020304" pitchFamily="18" charset="0"/>
                <a:cs typeface="Times New Roman" panose="02020603050405020304" pitchFamily="18" charset="0"/>
              </a:rPr>
              <a:t>To be improved:</a:t>
            </a:r>
          </a:p>
          <a:p>
            <a:pPr marL="342900" indent="-342900">
              <a:lnSpc>
                <a:spcPct val="120000"/>
              </a:lnSpc>
              <a:spcBef>
                <a:spcPts val="0"/>
              </a:spcBef>
              <a:buFont typeface="Arial" panose="020B0604020202020204" pitchFamily="34" charset="0"/>
              <a:buAutoNum type="arabicPeriod"/>
            </a:pPr>
            <a:r>
              <a:rPr lang="en-US" sz="1800" dirty="0">
                <a:solidFill>
                  <a:schemeClr val="accent1">
                    <a:lumMod val="50000"/>
                  </a:schemeClr>
                </a:solidFill>
                <a:latin typeface="Times New Roman" panose="02020603050405020304" pitchFamily="18" charset="0"/>
                <a:cs typeface="Times New Roman" panose="02020603050405020304" pitchFamily="18" charset="0"/>
              </a:rPr>
              <a:t>During promotions, try to give a disturbance free shopping experience to customers.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2. Try to give the price early during promotions.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3. Reduce the delivery time of the products during promotions.</a:t>
            </a:r>
            <a:br>
              <a:rPr lang="en-US" sz="1800" dirty="0">
                <a:solidFill>
                  <a:schemeClr val="accent1">
                    <a:lumMod val="50000"/>
                  </a:schemeClr>
                </a:solidFill>
                <a:latin typeface="Times New Roman" panose="02020603050405020304" pitchFamily="18" charset="0"/>
                <a:cs typeface="Times New Roman" panose="02020603050405020304" pitchFamily="18" charset="0"/>
              </a:rPr>
            </a:br>
            <a:endParaRPr lang="en-US" sz="1800" dirty="0">
              <a:solidFill>
                <a:schemeClr val="accent1">
                  <a:lumMod val="50000"/>
                </a:schemeClr>
              </a:solidFill>
              <a:latin typeface="Times New Roman" panose="02020603050405020304" pitchFamily="18" charset="0"/>
              <a:cs typeface="Times New Roman" panose="02020603050405020304" pitchFamily="18" charset="0"/>
            </a:endParaRPr>
          </a:p>
          <a:p>
            <a:pPr>
              <a:lnSpc>
                <a:spcPct val="120000"/>
              </a:lnSpc>
              <a:spcBef>
                <a:spcPts val="0"/>
              </a:spcBef>
            </a:pPr>
            <a:r>
              <a:rPr lang="en-US" sz="1800" b="1" dirty="0">
                <a:solidFill>
                  <a:schemeClr val="accent1">
                    <a:lumMod val="50000"/>
                  </a:schemeClr>
                </a:solidFill>
                <a:latin typeface="Times New Roman" panose="02020603050405020304" pitchFamily="18" charset="0"/>
                <a:cs typeface="Times New Roman" panose="02020603050405020304" pitchFamily="18" charset="0"/>
              </a:rPr>
              <a:t>Positive feedback summary:</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1. Convenient to use and also a good website.</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2. Availability of several payment options.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3. Faster products delivery.</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4. Complete information of products available.</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5. Reliable website or app, perceived trustworthiness.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6. Wild variety of product to offer</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E2263CD1-E6DF-4D06-B3E5-24AA89CBCEC0}"/>
              </a:ext>
            </a:extLst>
          </p:cNvPr>
          <p:cNvSpPr txBox="1">
            <a:spLocks/>
          </p:cNvSpPr>
          <p:nvPr/>
        </p:nvSpPr>
        <p:spPr>
          <a:xfrm>
            <a:off x="8125883" y="1830033"/>
            <a:ext cx="2844060"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Online Store Company:</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0F97320-9526-4704-8FAA-F4E92946B941}"/>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294581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FB1AF3-8A38-49B9-B580-D241EB83FE05}"/>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4. Paytm.com</a:t>
            </a:r>
          </a:p>
        </p:txBody>
      </p:sp>
      <p:sp>
        <p:nvSpPr>
          <p:cNvPr id="4" name="Content Placeholder 2">
            <a:extLst>
              <a:ext uri="{FF2B5EF4-FFF2-40B4-BE49-F238E27FC236}">
                <a16:creationId xmlns:a16="http://schemas.microsoft.com/office/drawing/2014/main" id="{E5585BAB-EDC1-4FED-BDEF-4B9E6E1664B6}"/>
              </a:ext>
            </a:extLst>
          </p:cNvPr>
          <p:cNvSpPr txBox="1">
            <a:spLocks/>
          </p:cNvSpPr>
          <p:nvPr/>
        </p:nvSpPr>
        <p:spPr>
          <a:xfrm>
            <a:off x="1218883" y="1803400"/>
            <a:ext cx="6602281" cy="42672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700" b="1" dirty="0">
                <a:solidFill>
                  <a:schemeClr val="accent1">
                    <a:lumMod val="50000"/>
                  </a:schemeClr>
                </a:solidFill>
                <a:latin typeface="Times New Roman" panose="02020603050405020304" pitchFamily="18" charset="0"/>
                <a:cs typeface="Times New Roman" panose="02020603050405020304" pitchFamily="18" charset="0"/>
              </a:rPr>
              <a:t>To be improved:</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1. Reduce the delivery time of the products during promotions.</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2. Try to give the price early during promotion.</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4. Late declaration of price and discounts.</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5. Frequent disturbance is occurring while moving from one page to another.</a:t>
            </a:r>
            <a:br>
              <a:rPr lang="en-US" sz="1700" dirty="0">
                <a:solidFill>
                  <a:schemeClr val="accent1">
                    <a:lumMod val="50000"/>
                  </a:schemeClr>
                </a:solidFill>
                <a:latin typeface="Times New Roman" panose="02020603050405020304" pitchFamily="18" charset="0"/>
                <a:cs typeface="Times New Roman" panose="02020603050405020304" pitchFamily="18" charset="0"/>
              </a:rPr>
            </a:br>
            <a:endParaRPr lang="en-US" sz="1700" dirty="0">
              <a:solidFill>
                <a:schemeClr val="accent1">
                  <a:lumMod val="50000"/>
                </a:schemeClr>
              </a:solidFill>
              <a:latin typeface="Times New Roman" panose="02020603050405020304" pitchFamily="18" charset="0"/>
              <a:cs typeface="Times New Roman" panose="02020603050405020304" pitchFamily="18" charset="0"/>
            </a:endParaRPr>
          </a:p>
          <a:p>
            <a:pPr>
              <a:lnSpc>
                <a:spcPct val="100000"/>
              </a:lnSpc>
              <a:spcBef>
                <a:spcPts val="0"/>
              </a:spcBef>
            </a:pPr>
            <a:r>
              <a:rPr lang="en-US" sz="1700" b="1" dirty="0">
                <a:solidFill>
                  <a:schemeClr val="accent1">
                    <a:lumMod val="50000"/>
                  </a:schemeClr>
                </a:solidFill>
                <a:latin typeface="Times New Roman" panose="02020603050405020304" pitchFamily="18" charset="0"/>
                <a:cs typeface="Times New Roman" panose="02020603050405020304" pitchFamily="18" charset="0"/>
              </a:rPr>
              <a:t>Positive feedback summary:</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1. Convenient to use and a good website.</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2. Quickness to complete a purchase.</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3. About 64% of the customers feel that either web or app is reliable.</a:t>
            </a:r>
          </a:p>
          <a:p>
            <a:pPr marL="0" indent="0">
              <a:lnSpc>
                <a:spcPct val="100000"/>
              </a:lnSpc>
              <a:spcBef>
                <a:spcPts val="0"/>
              </a:spcBef>
              <a:buFont typeface="Arial" panose="020B0604020202020204" pitchFamily="34" charset="0"/>
              <a:buNone/>
            </a:pPr>
            <a:r>
              <a:rPr lang="en-US" sz="1700" dirty="0">
                <a:solidFill>
                  <a:schemeClr val="accent1">
                    <a:lumMod val="50000"/>
                  </a:schemeClr>
                </a:solidFill>
                <a:latin typeface="Times New Roman" panose="02020603050405020304" pitchFamily="18" charset="0"/>
                <a:cs typeface="Times New Roman" panose="02020603050405020304" pitchFamily="18" charset="0"/>
              </a:rPr>
              <a:t>4. Around 20% of the customers believe that Paytm has a wild variety of products on offer.</a:t>
            </a:r>
            <a:endParaRPr lang="en-IN" sz="17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F80648E7-1463-4CC4-9424-FF945668C674}"/>
              </a:ext>
            </a:extLst>
          </p:cNvPr>
          <p:cNvSpPr txBox="1">
            <a:spLocks/>
          </p:cNvSpPr>
          <p:nvPr/>
        </p:nvSpPr>
        <p:spPr>
          <a:xfrm>
            <a:off x="8125883" y="1803400"/>
            <a:ext cx="2844060"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Online Store Company:</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069D679-37EB-447B-B09F-4FF274F2E471}"/>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91316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38CE301-11E8-4345-8B82-26240E06A3C7}"/>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5. Snapdeal.com</a:t>
            </a:r>
          </a:p>
        </p:txBody>
      </p:sp>
      <p:sp>
        <p:nvSpPr>
          <p:cNvPr id="4" name="Content Placeholder 2">
            <a:extLst>
              <a:ext uri="{FF2B5EF4-FFF2-40B4-BE49-F238E27FC236}">
                <a16:creationId xmlns:a16="http://schemas.microsoft.com/office/drawing/2014/main" id="{135283C7-9C51-4E76-B44B-F6062626A5F8}"/>
              </a:ext>
            </a:extLst>
          </p:cNvPr>
          <p:cNvSpPr txBox="1">
            <a:spLocks/>
          </p:cNvSpPr>
          <p:nvPr/>
        </p:nvSpPr>
        <p:spPr>
          <a:xfrm>
            <a:off x="1218883" y="1803400"/>
            <a:ext cx="6602281" cy="443547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1800" b="1" dirty="0">
                <a:solidFill>
                  <a:schemeClr val="accent1">
                    <a:lumMod val="50000"/>
                  </a:schemeClr>
                </a:solidFill>
                <a:latin typeface="Times New Roman" panose="02020603050405020304" pitchFamily="18" charset="0"/>
                <a:cs typeface="Times New Roman" panose="02020603050405020304" pitchFamily="18" charset="0"/>
              </a:rPr>
              <a:t>To be improved:</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1. Reduce the delivery time of the products during promotions.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2. Try to give the price early during promotion.</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3. During promotions, try to give a disturbance free shopping</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experience to customers.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4. Late declaration of price and discounts.</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5. No one has expressed to recommend Snapdeal to a contact as it has the most negative feedbacks among all other websites.</a:t>
            </a:r>
            <a:br>
              <a:rPr lang="en-US" sz="1800" dirty="0">
                <a:solidFill>
                  <a:schemeClr val="accent1">
                    <a:lumMod val="50000"/>
                  </a:schemeClr>
                </a:solidFill>
                <a:latin typeface="Times New Roman" panose="02020603050405020304" pitchFamily="18" charset="0"/>
                <a:cs typeface="Times New Roman" panose="02020603050405020304" pitchFamily="18" charset="0"/>
              </a:rPr>
            </a:br>
            <a:endParaRPr lang="en-US" sz="1800" dirty="0">
              <a:solidFill>
                <a:schemeClr val="accent1">
                  <a:lumMod val="50000"/>
                </a:schemeClr>
              </a:solidFill>
              <a:latin typeface="Times New Roman" panose="02020603050405020304" pitchFamily="18" charset="0"/>
              <a:cs typeface="Times New Roman" panose="02020603050405020304" pitchFamily="18" charset="0"/>
            </a:endParaRPr>
          </a:p>
          <a:p>
            <a:pPr>
              <a:lnSpc>
                <a:spcPct val="120000"/>
              </a:lnSpc>
              <a:spcBef>
                <a:spcPts val="0"/>
              </a:spcBef>
            </a:pPr>
            <a:r>
              <a:rPr lang="en-US" sz="1800" b="1" dirty="0">
                <a:solidFill>
                  <a:schemeClr val="accent1">
                    <a:lumMod val="50000"/>
                  </a:schemeClr>
                </a:solidFill>
                <a:latin typeface="Times New Roman" panose="02020603050405020304" pitchFamily="18" charset="0"/>
                <a:cs typeface="Times New Roman" panose="02020603050405020304" pitchFamily="18" charset="0"/>
              </a:rPr>
              <a:t>Positive feedback summary:</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1. Convenient to use.</a:t>
            </a:r>
          </a:p>
          <a:p>
            <a:pPr marL="0" indent="0">
              <a:lnSpc>
                <a:spcPct val="120000"/>
              </a:lnSpc>
              <a:spcBef>
                <a:spcPts val="0"/>
              </a:spcBef>
              <a:buFont typeface="Arial" panose="020B0604020202020204" pitchFamily="34" charset="0"/>
              <a:buNone/>
            </a:pPr>
            <a:r>
              <a:rPr lang="en-US" sz="1800" dirty="0">
                <a:solidFill>
                  <a:schemeClr val="accent1">
                    <a:lumMod val="50000"/>
                  </a:schemeClr>
                </a:solidFill>
                <a:latin typeface="Times New Roman" panose="02020603050405020304" pitchFamily="18" charset="0"/>
                <a:cs typeface="Times New Roman" panose="02020603050405020304" pitchFamily="18" charset="0"/>
              </a:rPr>
              <a:t>2. 54% of the customers are happy about the availability of financial information security.</a:t>
            </a:r>
            <a:endParaRPr lang="en-I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 Placeholder 3">
            <a:extLst>
              <a:ext uri="{FF2B5EF4-FFF2-40B4-BE49-F238E27FC236}">
                <a16:creationId xmlns:a16="http://schemas.microsoft.com/office/drawing/2014/main" id="{9A0E34DC-D32B-4573-AB42-CC854769362E}"/>
              </a:ext>
            </a:extLst>
          </p:cNvPr>
          <p:cNvSpPr txBox="1">
            <a:spLocks/>
          </p:cNvSpPr>
          <p:nvPr/>
        </p:nvSpPr>
        <p:spPr>
          <a:xfrm>
            <a:off x="8125883" y="1803400"/>
            <a:ext cx="2844060"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Online Store Company:</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75EEC96-29F6-4AAB-8721-1D6129FDD67A}"/>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233398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F10B81DE-869E-4119-9237-8C442421FE01}"/>
              </a:ext>
            </a:extLst>
          </p:cNvPr>
          <p:cNvSpPr txBox="1">
            <a:spLocks/>
          </p:cNvSpPr>
          <p:nvPr/>
        </p:nvSpPr>
        <p:spPr>
          <a:xfrm>
            <a:off x="1218883" y="4318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lumMod val="50000"/>
                  </a:schemeClr>
                </a:solidFill>
                <a:latin typeface="Times New Roman" panose="02020603050405020304" pitchFamily="18" charset="0"/>
                <a:cs typeface="Times New Roman" panose="02020603050405020304" pitchFamily="18" charset="0"/>
              </a:rPr>
              <a:t>Future Work</a:t>
            </a:r>
          </a:p>
        </p:txBody>
      </p:sp>
      <p:sp>
        <p:nvSpPr>
          <p:cNvPr id="5" name="Content Placeholder 5">
            <a:extLst>
              <a:ext uri="{FF2B5EF4-FFF2-40B4-BE49-F238E27FC236}">
                <a16:creationId xmlns:a16="http://schemas.microsoft.com/office/drawing/2014/main" id="{2CD186F1-2599-485C-96FA-325A593A9766}"/>
              </a:ext>
            </a:extLst>
          </p:cNvPr>
          <p:cNvSpPr txBox="1">
            <a:spLocks/>
          </p:cNvSpPr>
          <p:nvPr/>
        </p:nvSpPr>
        <p:spPr>
          <a:xfrm>
            <a:off x="1218882" y="1981200"/>
            <a:ext cx="9751060"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solidFill>
                  <a:schemeClr val="accent1">
                    <a:lumMod val="50000"/>
                  </a:schemeClr>
                </a:solidFill>
                <a:latin typeface="Times New Roman" panose="02020603050405020304" pitchFamily="18" charset="0"/>
                <a:cs typeface="Times New Roman" panose="02020603050405020304" pitchFamily="18" charset="0"/>
              </a:rPr>
              <a:t>I'll have to do some preparation on the data, such as utilizing scaling techniques.</a:t>
            </a:r>
          </a:p>
          <a:p>
            <a:pPr marL="457200" indent="-457200">
              <a:buFont typeface="+mj-lt"/>
              <a:buAutoNum type="arabicPeriod"/>
            </a:pPr>
            <a:r>
              <a:rPr lang="en-US" sz="2400" dirty="0">
                <a:solidFill>
                  <a:schemeClr val="accent1">
                    <a:lumMod val="50000"/>
                  </a:schemeClr>
                </a:solidFill>
                <a:latin typeface="Times New Roman" panose="02020603050405020304" pitchFamily="18" charset="0"/>
                <a:cs typeface="Times New Roman" panose="02020603050405020304" pitchFamily="18" charset="0"/>
              </a:rPr>
              <a:t>I'm not going to bother about reducing outliers or skewness because the dataset contains largely categorical data.</a:t>
            </a:r>
          </a:p>
          <a:p>
            <a:pPr marL="457200" indent="-457200">
              <a:buFont typeface="+mj-lt"/>
              <a:buAutoNum type="arabicPeriod"/>
            </a:pPr>
            <a:r>
              <a:rPr lang="en-US" sz="2400" dirty="0">
                <a:solidFill>
                  <a:schemeClr val="accent1">
                    <a:lumMod val="50000"/>
                  </a:schemeClr>
                </a:solidFill>
                <a:latin typeface="Times New Roman" panose="02020603050405020304" pitchFamily="18" charset="0"/>
                <a:cs typeface="Times New Roman" panose="02020603050405020304" pitchFamily="18" charset="0"/>
              </a:rPr>
              <a:t>Unsupervised machine learning models must be built.</a:t>
            </a:r>
          </a:p>
          <a:p>
            <a:pPr marL="457200" indent="-457200">
              <a:buFont typeface="+mj-lt"/>
              <a:buAutoNum type="arabicPeriod"/>
            </a:pPr>
            <a:r>
              <a:rPr lang="en-US" sz="2400" dirty="0">
                <a:solidFill>
                  <a:schemeClr val="accent1">
                    <a:lumMod val="50000"/>
                  </a:schemeClr>
                </a:solidFill>
                <a:latin typeface="Times New Roman" panose="02020603050405020304" pitchFamily="18" charset="0"/>
                <a:cs typeface="Times New Roman" panose="02020603050405020304" pitchFamily="18" charset="0"/>
              </a:rPr>
              <a:t>Will need to double-check the specifics of the clustering or association method that may be utilized on the dataset.</a:t>
            </a:r>
          </a:p>
          <a:p>
            <a:pPr marL="457200" indent="-457200">
              <a:buFont typeface="+mj-lt"/>
              <a:buAutoNum type="arabicPeriod"/>
            </a:pPr>
            <a:r>
              <a:rPr lang="en-US" sz="2400" dirty="0">
                <a:solidFill>
                  <a:schemeClr val="accent1">
                    <a:lumMod val="50000"/>
                  </a:schemeClr>
                </a:solidFill>
                <a:latin typeface="Times New Roman" panose="02020603050405020304" pitchFamily="18" charset="0"/>
                <a:cs typeface="Times New Roman" panose="02020603050405020304" pitchFamily="18" charset="0"/>
              </a:rPr>
              <a:t>K-means clustering, k-nearest neighbors for unsupervised machine learning, hierarchal clustering, apriorism algorithm, and neural networks are some of the methods I plan to work on.</a:t>
            </a: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193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EEDACF-A0E1-4A21-837D-27D8FDECD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20"/>
            <a:ext cx="12192000" cy="6872595"/>
          </a:xfrm>
          <a:prstGeom prst="rect">
            <a:avLst/>
          </a:prstGeom>
        </p:spPr>
      </p:pic>
    </p:spTree>
    <p:extLst>
      <p:ext uri="{BB962C8B-B14F-4D97-AF65-F5344CB8AC3E}">
        <p14:creationId xmlns:p14="http://schemas.microsoft.com/office/powerpoint/2010/main" val="2133835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7B7A0774-EA0D-4CF6-B3DE-549B6A3ABB47}"/>
              </a:ext>
            </a:extLst>
          </p:cNvPr>
          <p:cNvSpPr txBox="1">
            <a:spLocks/>
          </p:cNvSpPr>
          <p:nvPr/>
        </p:nvSpPr>
        <p:spPr>
          <a:xfrm>
            <a:off x="1218882" y="751397"/>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Introduction</a:t>
            </a:r>
          </a:p>
        </p:txBody>
      </p:sp>
      <p:sp>
        <p:nvSpPr>
          <p:cNvPr id="4" name="Content Placeholder 5">
            <a:extLst>
              <a:ext uri="{FF2B5EF4-FFF2-40B4-BE49-F238E27FC236}">
                <a16:creationId xmlns:a16="http://schemas.microsoft.com/office/drawing/2014/main" id="{621C5F3F-3A38-4513-838D-9C75AE4FE34C}"/>
              </a:ext>
            </a:extLst>
          </p:cNvPr>
          <p:cNvSpPr txBox="1">
            <a:spLocks/>
          </p:cNvSpPr>
          <p:nvPr/>
        </p:nvSpPr>
        <p:spPr>
          <a:xfrm>
            <a:off x="1218882" y="2314853"/>
            <a:ext cx="9751060"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1">
                    <a:lumMod val="50000"/>
                  </a:schemeClr>
                </a:solidFill>
                <a:latin typeface="Times New Roman" panose="02020603050405020304" pitchFamily="18" charset="0"/>
                <a:cs typeface="Times New Roman" panose="02020603050405020304" pitchFamily="18" charset="0"/>
              </a:rPr>
              <a:t>What is Customer Retention and do we really need it?</a:t>
            </a:r>
          </a:p>
          <a:p>
            <a:pPr marL="0" indent="0">
              <a:buFont typeface="Arial" panose="020B0604020202020204" pitchFamily="34" charset="0"/>
              <a:buNone/>
            </a:pP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a:p>
            <a:pPr marL="301752" lvl="1" indent="0">
              <a:buFont typeface="Arial" panose="020B0604020202020204" pitchFamily="34" charse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“Customer retention refers to a business' capacity to convert consumers into repeat purchasers and keep them from transferring to a rival.”</a:t>
            </a:r>
          </a:p>
          <a:p>
            <a:pPr marL="301752" lvl="1" indent="0">
              <a:buFont typeface="Arial" panose="020B0604020202020204" pitchFamily="34" charset="0"/>
              <a:buNone/>
            </a:pPr>
            <a:r>
              <a:rPr lang="en-US" sz="2000" dirty="0">
                <a:solidFill>
                  <a:schemeClr val="accent1">
                    <a:lumMod val="50000"/>
                  </a:schemeClr>
                </a:solidFill>
                <a:latin typeface="Times New Roman" panose="02020603050405020304" pitchFamily="18" charset="0"/>
                <a:cs typeface="Times New Roman" panose="02020603050405020304" pitchFamily="18" charset="0"/>
              </a:rPr>
              <a:t>To put it another way, client retention entails "</a:t>
            </a:r>
            <a:r>
              <a:rPr lang="en-US" sz="2000" b="1" dirty="0">
                <a:solidFill>
                  <a:schemeClr val="accent1">
                    <a:lumMod val="50000"/>
                  </a:schemeClr>
                </a:solidFill>
                <a:latin typeface="Times New Roman" panose="02020603050405020304" pitchFamily="18" charset="0"/>
                <a:cs typeface="Times New Roman" panose="02020603050405020304" pitchFamily="18" charset="0"/>
              </a:rPr>
              <a:t>maintaining current consumers</a:t>
            </a:r>
            <a:r>
              <a:rPr lang="en-US" sz="2000" dirty="0">
                <a:solidFill>
                  <a:schemeClr val="accent1">
                    <a:lumMod val="50000"/>
                  </a:schemeClr>
                </a:solidFill>
                <a:latin typeface="Times New Roman" panose="02020603050405020304" pitchFamily="18" charset="0"/>
                <a:cs typeface="Times New Roman" panose="02020603050405020304" pitchFamily="18" charset="0"/>
              </a:rPr>
              <a:t>“</a:t>
            </a:r>
          </a:p>
          <a:p>
            <a:pPr marL="301752" lvl="1" indent="0">
              <a:buFont typeface="Arial" panose="020B0604020202020204" pitchFamily="34" charset="0"/>
              <a:buNone/>
            </a:pP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a:p>
            <a:r>
              <a:rPr lang="en-US" sz="2400" dirty="0">
                <a:solidFill>
                  <a:schemeClr val="accent1">
                    <a:lumMod val="50000"/>
                  </a:schemeClr>
                </a:solidFill>
                <a:latin typeface="Times New Roman" panose="02020603050405020304" pitchFamily="18" charset="0"/>
                <a:cs typeface="Times New Roman" panose="02020603050405020304" pitchFamily="18" charset="0"/>
              </a:rPr>
              <a:t>This can only happen if the firm and the client have a good relationship.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952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713A25-7FE1-49A4-BBC3-41458071068A}"/>
              </a:ext>
            </a:extLst>
          </p:cNvPr>
          <p:cNvSpPr txBox="1"/>
          <p:nvPr/>
        </p:nvSpPr>
        <p:spPr>
          <a:xfrm>
            <a:off x="1370012" y="1676400"/>
            <a:ext cx="9448800" cy="3262432"/>
          </a:xfrm>
          <a:prstGeom prst="rect">
            <a:avLst/>
          </a:prstGeom>
          <a:noFill/>
        </p:spPr>
        <p:txBody>
          <a:bodyPr wrap="square">
            <a:spAutoFit/>
          </a:bodyPr>
          <a:lstStyle/>
          <a:p>
            <a:pPr marL="342900" indent="-342900">
              <a:buFont typeface="Arial" panose="020B0604020202020204" pitchFamily="34" charset="0"/>
              <a:buChar char="•"/>
            </a:pPr>
            <a:r>
              <a:rPr lang="en-US" sz="28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What are the benefits of Customer Retention ?</a:t>
            </a:r>
          </a:p>
          <a:p>
            <a:pPr marL="0" indent="0">
              <a:buNone/>
            </a:pPr>
            <a:endParaRPr lang="en-US"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Customers who have been with a firm for a long time are more likely to purchase additional services from the same company.</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Customers that have been with you for a long time are believed to be less price/cost sensitive.</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Selling to an established customer has a 60-70 percent chance of success.</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There's a 5-20% chance of selling to a new prospect.</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A decrease in the number of people migrating.</a:t>
            </a:r>
          </a:p>
          <a:p>
            <a:pPr marL="800100" lvl="1" indent="-342900">
              <a:buFont typeface="Wingdings" panose="05000000000000000000" pitchFamily="2" charset="2"/>
              <a:buChar char="ü"/>
            </a:pPr>
            <a:r>
              <a:rPr lang="en-US" sz="2000"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Getting a new client is more expensive than keeping an existing one.</a:t>
            </a:r>
          </a:p>
        </p:txBody>
      </p:sp>
    </p:spTree>
    <p:extLst>
      <p:ext uri="{BB962C8B-B14F-4D97-AF65-F5344CB8AC3E}">
        <p14:creationId xmlns:p14="http://schemas.microsoft.com/office/powerpoint/2010/main" val="374990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4472D2-A5B4-41E5-81F1-5F86FC058135}"/>
              </a:ext>
            </a:extLst>
          </p:cNvPr>
          <p:cNvSpPr txBox="1"/>
          <p:nvPr/>
        </p:nvSpPr>
        <p:spPr>
          <a:xfrm>
            <a:off x="1290113" y="1658644"/>
            <a:ext cx="9220200" cy="2954655"/>
          </a:xfrm>
          <a:prstGeom prst="rect">
            <a:avLst/>
          </a:prstGeom>
          <a:noFill/>
        </p:spPr>
        <p:txBody>
          <a:bodyPr wrap="square">
            <a:spAutoFit/>
          </a:bodyPr>
          <a:lstStyle/>
          <a:p>
            <a:pPr marL="342900" indent="-342900">
              <a:buFont typeface="Arial" panose="020B0604020202020204" pitchFamily="34" charset="0"/>
              <a:buChar char="•"/>
            </a:pPr>
            <a:r>
              <a:rPr lang="en-US" sz="28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Tips for Succeeding at Customer Retention</a:t>
            </a:r>
          </a:p>
          <a:p>
            <a:endParaRPr lang="en-US"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Find out what your consumers desire and why they remain or go.</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Collect and promote client feedback in a proactive manner.</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Analyze client feedback to acquire useful insights and make sure it reaches the proper people.</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Take action and track your progress.</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Measure and track your consumers' loyalty and involvement on a regular basis.</a:t>
            </a:r>
          </a:p>
          <a:p>
            <a:pPr marL="800100" lvl="1" indent="-342900">
              <a:buFont typeface="Wingdings" panose="05000000000000000000" pitchFamily="2" charset="2"/>
              <a:buChar char="ü"/>
            </a:pPr>
            <a:r>
              <a:rPr lang="en-US"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rPr>
              <a:t>Continue to inquire, listen, analyze, and improve.</a:t>
            </a:r>
            <a:endParaRPr lang="en-IN" sz="2000" cap="none" dirty="0">
              <a:solidFill>
                <a:schemeClr val="accent1">
                  <a:lumMod val="50000"/>
                </a:schemeClr>
              </a:solidFill>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371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BB8DD2-59BE-486B-A41E-E0C5E7A041F8}"/>
              </a:ext>
            </a:extLst>
          </p:cNvPr>
          <p:cNvSpPr txBox="1"/>
          <p:nvPr/>
        </p:nvSpPr>
        <p:spPr>
          <a:xfrm>
            <a:off x="1141412" y="1520785"/>
            <a:ext cx="9982200" cy="3262432"/>
          </a:xfrm>
          <a:prstGeom prst="rect">
            <a:avLst/>
          </a:prstGeom>
          <a:noFill/>
        </p:spPr>
        <p:txBody>
          <a:bodyPr wrap="square">
            <a:spAutoFit/>
          </a:bodyPr>
          <a:lstStyle/>
          <a:p>
            <a:pPr marL="342900" indent="-342900">
              <a:buFont typeface="Arial" panose="020B0604020202020204" pitchFamily="34" charset="0"/>
              <a:buChar char="•"/>
            </a:pPr>
            <a:r>
              <a:rPr lang="en-US" sz="2800" cap="none" dirty="0">
                <a:solidFill>
                  <a:schemeClr val="accent1">
                    <a:lumMod val="50000"/>
                  </a:schemeClr>
                </a:solidFill>
                <a:latin typeface="Constantia (Body)"/>
                <a:ea typeface="Cambria" panose="02040503050406030204" pitchFamily="18" charset="0"/>
              </a:rPr>
              <a:t>Motivation for the Problem Undertaken</a:t>
            </a:r>
          </a:p>
          <a:p>
            <a:endParaRPr lang="en-US" cap="none" dirty="0">
              <a:solidFill>
                <a:schemeClr val="accent1">
                  <a:lumMod val="50000"/>
                </a:schemeClr>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solidFill>
                  <a:schemeClr val="accent1">
                    <a:lumMod val="50000"/>
                  </a:schemeClr>
                </a:solidFill>
                <a:latin typeface="Constantia (Body)"/>
                <a:ea typeface="Cambria" panose="02040503050406030204" pitchFamily="18" charset="0"/>
              </a:rPr>
              <a:t>Consumer retention entails more than simply providing what the customer expects.</a:t>
            </a:r>
          </a:p>
          <a:p>
            <a:pPr marL="800100" lvl="1" indent="-342900">
              <a:buFont typeface="Wingdings" panose="05000000000000000000" pitchFamily="2" charset="2"/>
              <a:buChar char="ü"/>
            </a:pPr>
            <a:r>
              <a:rPr lang="en-US" sz="2000" cap="none" dirty="0">
                <a:solidFill>
                  <a:schemeClr val="accent1">
                    <a:lumMod val="50000"/>
                  </a:schemeClr>
                </a:solidFill>
                <a:latin typeface="Constantia (Body)"/>
                <a:ea typeface="Cambria" panose="02040503050406030204" pitchFamily="18" charset="0"/>
              </a:rPr>
              <a:t>Exceeding client expectations may be necessary to create brand loyalists.</a:t>
            </a:r>
          </a:p>
          <a:p>
            <a:pPr marL="800100" lvl="1" indent="-342900">
              <a:buFont typeface="Wingdings" panose="05000000000000000000" pitchFamily="2" charset="2"/>
              <a:buChar char="ü"/>
            </a:pPr>
            <a:r>
              <a:rPr lang="en-US" sz="2000" cap="none" dirty="0">
                <a:solidFill>
                  <a:schemeClr val="accent1">
                    <a:lumMod val="50000"/>
                  </a:schemeClr>
                </a:solidFill>
                <a:latin typeface="Constantia (Body)"/>
                <a:ea typeface="Cambria" panose="02040503050406030204" pitchFamily="18" charset="0"/>
              </a:rPr>
              <a:t>Customer loyalty is achieved by putting "customer value, rather than maximization of profits and shareholder value, at the core of corporate strategy.“</a:t>
            </a:r>
          </a:p>
          <a:p>
            <a:pPr marL="800100" lvl="1" indent="-342900">
              <a:buFont typeface="Wingdings" panose="05000000000000000000" pitchFamily="2" charset="2"/>
              <a:buChar char="ü"/>
            </a:pPr>
            <a:r>
              <a:rPr lang="en-US" sz="2000" cap="none" dirty="0">
                <a:solidFill>
                  <a:schemeClr val="accent1">
                    <a:lumMod val="50000"/>
                  </a:schemeClr>
                </a:solidFill>
                <a:latin typeface="Constantia (Body)"/>
                <a:ea typeface="Cambria" panose="02040503050406030204" pitchFamily="18" charset="0"/>
              </a:rPr>
              <a:t>In a competitive climate, delivering a consistently high level of customer service is frequently the crucial differentiator.</a:t>
            </a:r>
          </a:p>
          <a:p>
            <a:pPr marL="800100" lvl="1" indent="-342900">
              <a:buFont typeface="Wingdings" panose="05000000000000000000" pitchFamily="2" charset="2"/>
              <a:buChar char="ü"/>
            </a:pPr>
            <a:r>
              <a:rPr lang="en-US" sz="2000" cap="none" dirty="0">
                <a:solidFill>
                  <a:schemeClr val="accent1">
                    <a:lumMod val="50000"/>
                  </a:schemeClr>
                </a:solidFill>
                <a:latin typeface="Constantia (Body)"/>
                <a:ea typeface="Cambria" panose="02040503050406030204" pitchFamily="18" charset="0"/>
              </a:rPr>
              <a:t>Furthermore, retention is a crucial goal in the new world of Customer Success.</a:t>
            </a:r>
          </a:p>
        </p:txBody>
      </p:sp>
    </p:spTree>
    <p:extLst>
      <p:ext uri="{BB962C8B-B14F-4D97-AF65-F5344CB8AC3E}">
        <p14:creationId xmlns:p14="http://schemas.microsoft.com/office/powerpoint/2010/main" val="28102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24098A52-0209-40AC-B721-B9305066607B}"/>
              </a:ext>
            </a:extLst>
          </p:cNvPr>
          <p:cNvSpPr txBox="1">
            <a:spLocks/>
          </p:cNvSpPr>
          <p:nvPr/>
        </p:nvSpPr>
        <p:spPr>
          <a:xfrm>
            <a:off x="1218882" y="660400"/>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Statement</a:t>
            </a:r>
          </a:p>
        </p:txBody>
      </p:sp>
      <p:sp>
        <p:nvSpPr>
          <p:cNvPr id="4" name="Content Placeholder 5">
            <a:extLst>
              <a:ext uri="{FF2B5EF4-FFF2-40B4-BE49-F238E27FC236}">
                <a16:creationId xmlns:a16="http://schemas.microsoft.com/office/drawing/2014/main" id="{4FCFB4F2-A9AA-47C4-A254-51CE097E96BE}"/>
              </a:ext>
            </a:extLst>
          </p:cNvPr>
          <p:cNvSpPr txBox="1">
            <a:spLocks/>
          </p:cNvSpPr>
          <p:nvPr/>
        </p:nvSpPr>
        <p:spPr>
          <a:xfrm>
            <a:off x="1218882" y="1828800"/>
            <a:ext cx="9751060" cy="42672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Consumer happiness has emerged as one of the most significant criteria in ensuring an online store's success; it has been identified as a primary stimulator of buy or repurchase intentions, as well as customer loyalty.</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To present the models for customer activation and retention, a thorough assessment of the literature, theories, and models was conducted.</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Service quality, system quality, information quality, trust, and net benefit were </a:t>
            </a:r>
            <a:r>
              <a:rPr lang="en-US" sz="2000" dirty="0" err="1">
                <a:solidFill>
                  <a:schemeClr val="accent1">
                    <a:lumMod val="50000"/>
                  </a:schemeClr>
                </a:solidFill>
                <a:latin typeface="Times New Roman" panose="02020603050405020304" pitchFamily="18" charset="0"/>
                <a:cs typeface="Times New Roman" panose="02020603050405020304" pitchFamily="18" charset="0"/>
              </a:rPr>
              <a:t>recognised</a:t>
            </a:r>
            <a:r>
              <a:rPr lang="en-US" sz="2000" dirty="0">
                <a:solidFill>
                  <a:schemeClr val="accent1">
                    <a:lumMod val="50000"/>
                  </a:schemeClr>
                </a:solidFill>
                <a:latin typeface="Times New Roman" panose="02020603050405020304" pitchFamily="18" charset="0"/>
                <a:cs typeface="Times New Roman" panose="02020603050405020304" pitchFamily="18" charset="0"/>
              </a:rPr>
              <a:t> as five important variables that contributed to the success of an e-commerce shop.</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The study also looked at the elements that impact the likelihood of repeat purchases by internet clients.</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To favorably influence repeat purchase intention (loyalty), a mix of utilitarian and hedonistic values is required.</a:t>
            </a:r>
          </a:p>
          <a:p>
            <a:pPr>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The information was gathered from Indian internet shoppers. The findings reveal the e-retail success characteristics that are crucial for client happiness.</a:t>
            </a:r>
          </a:p>
        </p:txBody>
      </p:sp>
    </p:spTree>
    <p:extLst>
      <p:ext uri="{BB962C8B-B14F-4D97-AF65-F5344CB8AC3E}">
        <p14:creationId xmlns:p14="http://schemas.microsoft.com/office/powerpoint/2010/main" val="260300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B5FD6F-5A91-4719-B511-DF31829B2F7F}"/>
              </a:ext>
            </a:extLst>
          </p:cNvPr>
          <p:cNvSpPr txBox="1"/>
          <p:nvPr/>
        </p:nvSpPr>
        <p:spPr>
          <a:xfrm flipH="1">
            <a:off x="1408112" y="471824"/>
            <a:ext cx="10034324" cy="369332"/>
          </a:xfrm>
          <a:prstGeom prst="rect">
            <a:avLst/>
          </a:prstGeom>
          <a:noFill/>
          <a:effectLst>
            <a:glow rad="127000">
              <a:schemeClr val="accent1">
                <a:lumMod val="50000"/>
              </a:schemeClr>
            </a:glow>
          </a:effectLst>
        </p:spPr>
        <p:txBody>
          <a:bodyPr wrap="square" rtlCol="0">
            <a:spAutoFit/>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The problem statement can be represented in the form of below use case diagram as well.</a:t>
            </a:r>
            <a:endParaRPr lang="en-IN"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E24BB1-7C8E-4BF6-9029-9F7C802CC373}"/>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8112" y="1276350"/>
            <a:ext cx="9372600" cy="5117138"/>
          </a:xfrm>
          <a:prstGeom prst="rect">
            <a:avLst/>
          </a:prstGeom>
          <a:effectLst>
            <a:glow rad="127000">
              <a:schemeClr val="accent1">
                <a:lumMod val="50000"/>
              </a:schemeClr>
            </a:glow>
          </a:effectLst>
        </p:spPr>
      </p:pic>
    </p:spTree>
    <p:extLst>
      <p:ext uri="{BB962C8B-B14F-4D97-AF65-F5344CB8AC3E}">
        <p14:creationId xmlns:p14="http://schemas.microsoft.com/office/powerpoint/2010/main" val="503450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0B0F4F1-25BA-4232-BC2B-AC43816EB4A3}"/>
              </a:ext>
            </a:extLst>
          </p:cNvPr>
          <p:cNvSpPr txBox="1">
            <a:spLocks/>
          </p:cNvSpPr>
          <p:nvPr/>
        </p:nvSpPr>
        <p:spPr>
          <a:xfrm>
            <a:off x="1218883" y="875684"/>
            <a:ext cx="9751060" cy="11684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solidFill>
                  <a:schemeClr val="accent1">
                    <a:lumMod val="50000"/>
                  </a:schemeClr>
                </a:solidFill>
                <a:latin typeface="Times New Roman" panose="02020603050405020304" pitchFamily="18" charset="0"/>
                <a:cs typeface="Times New Roman" panose="02020603050405020304" pitchFamily="18" charset="0"/>
              </a:rPr>
              <a:t>Objective</a:t>
            </a:r>
            <a:endParaRPr lang="en-IN" sz="48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Content Placeholder 4">
            <a:extLst>
              <a:ext uri="{FF2B5EF4-FFF2-40B4-BE49-F238E27FC236}">
                <a16:creationId xmlns:a16="http://schemas.microsoft.com/office/drawing/2014/main" id="{060B53C7-6F3F-4016-A268-892729ED6B19}"/>
              </a:ext>
            </a:extLst>
          </p:cNvPr>
          <p:cNvSpPr txBox="1">
            <a:spLocks/>
          </p:cNvSpPr>
          <p:nvPr/>
        </p:nvSpPr>
        <p:spPr>
          <a:xfrm>
            <a:off x="1218883" y="1803400"/>
            <a:ext cx="9751060" cy="4267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The goal is to employ analytical abilities to come up with discoveries and conclusions that will enable an E-Retail firm forecast client retention utilizing data on customers collected over time.</a:t>
            </a:r>
          </a:p>
          <a:p>
            <a:pPr marL="342900" indent="-342900">
              <a:buFont typeface="Wingdings" panose="05000000000000000000" pitchFamily="2" charset="2"/>
              <a:buChar char="Ø"/>
            </a:pP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solidFill>
                  <a:schemeClr val="accent1">
                    <a:lumMod val="50000"/>
                  </a:schemeClr>
                </a:solidFill>
                <a:latin typeface="Times New Roman" panose="02020603050405020304" pitchFamily="18" charset="0"/>
                <a:cs typeface="Times New Roman" panose="02020603050405020304" pitchFamily="18" charset="0"/>
              </a:rPr>
              <a:t>I was given the responsibility of finding which elements were most significant in the loss of a valuable client using the model, and then devising a strategy for how the organization might use this knowledge to boost customer retention.</a:t>
            </a:r>
            <a:endParaRPr lang="en-IN" sz="24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7175636"/>
      </p:ext>
    </p:extLst>
  </p:cSld>
  <p:clrMapOvr>
    <a:masterClrMapping/>
  </p:clrMapOvr>
</p:sld>
</file>

<file path=ppt/theme/theme1.xml><?xml version="1.0" encoding="utf-8"?>
<a:theme xmlns:a="http://schemas.openxmlformats.org/drawingml/2006/main" name="Office Theme">
  <a:themeElements>
    <a:clrScheme name="46">
      <a:dk1>
        <a:sysClr val="windowText" lastClr="000000"/>
      </a:dk1>
      <a:lt1>
        <a:sysClr val="window" lastClr="FFFFFF"/>
      </a:lt1>
      <a:dk2>
        <a:srgbClr val="455F51"/>
      </a:dk2>
      <a:lt2>
        <a:srgbClr val="E2DFCC"/>
      </a:lt2>
      <a:accent1>
        <a:srgbClr val="C22326"/>
      </a:accent1>
      <a:accent2>
        <a:srgbClr val="F37338"/>
      </a:accent2>
      <a:accent3>
        <a:srgbClr val="FDB632"/>
      </a:accent3>
      <a:accent4>
        <a:srgbClr val="027878"/>
      </a:accent4>
      <a:accent5>
        <a:srgbClr val="801638"/>
      </a:accent5>
      <a:accent6>
        <a:srgbClr val="08A5EF"/>
      </a:accent6>
      <a:hlink>
        <a:srgbClr val="FF6842"/>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2388</Words>
  <Application>Microsoft Office PowerPoint</Application>
  <PresentationFormat>Widescreen</PresentationFormat>
  <Paragraphs>199</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vt:lpstr>
      <vt:lpstr>Constantia (Body)</vt:lpstr>
      <vt:lpstr>Times New Roman</vt:lpstr>
      <vt:lpstr>Wingdings</vt:lpstr>
      <vt:lpstr>Office Theme</vt:lpstr>
      <vt:lpstr>Customer Retention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SERVICES</dc:title>
  <dc:creator>lenovo</dc:creator>
  <cp:lastModifiedBy>Anubhav Saxena</cp:lastModifiedBy>
  <cp:revision>37</cp:revision>
  <dcterms:created xsi:type="dcterms:W3CDTF">2020-02-28T04:23:49Z</dcterms:created>
  <dcterms:modified xsi:type="dcterms:W3CDTF">2021-11-12T09:50:14Z</dcterms:modified>
</cp:coreProperties>
</file>